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tags/tag1.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4"/>
  </p:notesMasterIdLst>
  <p:sldIdLst>
    <p:sldId id="916" r:id="rId5"/>
    <p:sldId id="915" r:id="rId6"/>
    <p:sldId id="3226" r:id="rId7"/>
    <p:sldId id="3221" r:id="rId8"/>
    <p:sldId id="327" r:id="rId9"/>
    <p:sldId id="3227" r:id="rId10"/>
    <p:sldId id="3236" r:id="rId11"/>
    <p:sldId id="1777" r:id="rId12"/>
    <p:sldId id="323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76" autoAdjust="0"/>
    <p:restoredTop sz="75806" autoAdjust="0"/>
  </p:normalViewPr>
  <p:slideViewPr>
    <p:cSldViewPr snapToGrid="0">
      <p:cViewPr varScale="1">
        <p:scale>
          <a:sx n="84" d="100"/>
          <a:sy n="84" d="100"/>
        </p:scale>
        <p:origin x="144" y="7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le, Phillip" userId="1173c3ae-b8d7-4f0e-aa35-7d843245c30c" providerId="ADAL" clId="{7FBCF788-F5B3-49A1-9B85-1AB803458A28}"/>
    <pc:docChg chg="undo custSel addSld delSld modSld">
      <pc:chgData name="Hale, Phillip" userId="1173c3ae-b8d7-4f0e-aa35-7d843245c30c" providerId="ADAL" clId="{7FBCF788-F5B3-49A1-9B85-1AB803458A28}" dt="2019-08-19T17:50:45.326" v="11" actId="6549"/>
      <pc:docMkLst>
        <pc:docMk/>
      </pc:docMkLst>
      <pc:sldChg chg="modNotesTx">
        <pc:chgData name="Hale, Phillip" userId="1173c3ae-b8d7-4f0e-aa35-7d843245c30c" providerId="ADAL" clId="{7FBCF788-F5B3-49A1-9B85-1AB803458A28}" dt="2019-08-19T17:50:34.388" v="7" actId="6549"/>
        <pc:sldMkLst>
          <pc:docMk/>
          <pc:sldMk cId="849760048" sldId="327"/>
        </pc:sldMkLst>
      </pc:sldChg>
      <pc:sldChg chg="modNotesTx">
        <pc:chgData name="Hale, Phillip" userId="1173c3ae-b8d7-4f0e-aa35-7d843245c30c" providerId="ADAL" clId="{7FBCF788-F5B3-49A1-9B85-1AB803458A28}" dt="2019-08-19T17:50:26.127" v="4" actId="6549"/>
        <pc:sldMkLst>
          <pc:docMk/>
          <pc:sldMk cId="2699204689" sldId="915"/>
        </pc:sldMkLst>
      </pc:sldChg>
      <pc:sldChg chg="modNotesTx">
        <pc:chgData name="Hale, Phillip" userId="1173c3ae-b8d7-4f0e-aa35-7d843245c30c" providerId="ADAL" clId="{7FBCF788-F5B3-49A1-9B85-1AB803458A28}" dt="2019-08-19T17:50:21.878" v="2" actId="20577"/>
        <pc:sldMkLst>
          <pc:docMk/>
          <pc:sldMk cId="1934983738" sldId="916"/>
        </pc:sldMkLst>
      </pc:sldChg>
      <pc:sldChg chg="modNotesTx">
        <pc:chgData name="Hale, Phillip" userId="1173c3ae-b8d7-4f0e-aa35-7d843245c30c" providerId="ADAL" clId="{7FBCF788-F5B3-49A1-9B85-1AB803458A28}" dt="2019-08-19T17:50:43.254" v="10" actId="6549"/>
        <pc:sldMkLst>
          <pc:docMk/>
          <pc:sldMk cId="4004516670" sldId="1777"/>
        </pc:sldMkLst>
      </pc:sldChg>
      <pc:sldChg chg="modNotesTx">
        <pc:chgData name="Hale, Phillip" userId="1173c3ae-b8d7-4f0e-aa35-7d843245c30c" providerId="ADAL" clId="{7FBCF788-F5B3-49A1-9B85-1AB803458A28}" dt="2019-08-19T17:50:31.850" v="6" actId="20577"/>
        <pc:sldMkLst>
          <pc:docMk/>
          <pc:sldMk cId="1215769058" sldId="3221"/>
        </pc:sldMkLst>
      </pc:sldChg>
      <pc:sldChg chg="modNotesTx">
        <pc:chgData name="Hale, Phillip" userId="1173c3ae-b8d7-4f0e-aa35-7d843245c30c" providerId="ADAL" clId="{7FBCF788-F5B3-49A1-9B85-1AB803458A28}" dt="2019-08-19T17:50:29.348" v="5" actId="20577"/>
        <pc:sldMkLst>
          <pc:docMk/>
          <pc:sldMk cId="76204873" sldId="3226"/>
        </pc:sldMkLst>
      </pc:sldChg>
      <pc:sldChg chg="modNotesTx">
        <pc:chgData name="Hale, Phillip" userId="1173c3ae-b8d7-4f0e-aa35-7d843245c30c" providerId="ADAL" clId="{7FBCF788-F5B3-49A1-9B85-1AB803458A28}" dt="2019-08-19T17:50:37.631" v="8" actId="6549"/>
        <pc:sldMkLst>
          <pc:docMk/>
          <pc:sldMk cId="688570378" sldId="3227"/>
        </pc:sldMkLst>
      </pc:sldChg>
      <pc:sldChg chg="add del modNotesTx">
        <pc:chgData name="Hale, Phillip" userId="1173c3ae-b8d7-4f0e-aa35-7d843245c30c" providerId="ADAL" clId="{7FBCF788-F5B3-49A1-9B85-1AB803458A28}" dt="2019-08-19T17:50:45.326" v="11" actId="6549"/>
        <pc:sldMkLst>
          <pc:docMk/>
          <pc:sldMk cId="3932150705" sldId="3232"/>
        </pc:sldMkLst>
      </pc:sldChg>
      <pc:sldChg chg="modNotesTx">
        <pc:chgData name="Hale, Phillip" userId="1173c3ae-b8d7-4f0e-aa35-7d843245c30c" providerId="ADAL" clId="{7FBCF788-F5B3-49A1-9B85-1AB803458A28}" dt="2019-08-19T17:50:40.826" v="9" actId="6549"/>
        <pc:sldMkLst>
          <pc:docMk/>
          <pc:sldMk cId="1301142275" sldId="3236"/>
        </pc:sldMkLst>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16904669413393361"/>
          <c:y val="5.4969956501807145E-2"/>
          <c:w val="0.72334258215612535"/>
          <c:h val="0.90145915280016198"/>
        </c:manualLayout>
      </c:layout>
      <c:barChart>
        <c:barDir val="bar"/>
        <c:grouping val="clustered"/>
        <c:varyColors val="0"/>
        <c:ser>
          <c:idx val="0"/>
          <c:order val="0"/>
          <c:tx>
            <c:strRef>
              <c:f>Sheet1!$B$1</c:f>
              <c:strCache>
                <c:ptCount val="1"/>
                <c:pt idx="0">
                  <c:v>Conversions</c:v>
                </c:pt>
              </c:strCache>
            </c:strRef>
          </c:tx>
          <c:spPr>
            <a:solidFill>
              <a:schemeClr val="tx1">
                <a:lumMod val="50000"/>
                <a:lumOff val="50000"/>
              </a:schemeClr>
            </a:solidFill>
          </c:spPr>
          <c:invertIfNegative val="0"/>
          <c:dPt>
            <c:idx val="0"/>
            <c:invertIfNegative val="0"/>
            <c:bubble3D val="0"/>
            <c:spPr>
              <a:solidFill>
                <a:schemeClr val="accent2"/>
              </a:solidFill>
            </c:spPr>
            <c:extLst>
              <c:ext xmlns:c16="http://schemas.microsoft.com/office/drawing/2014/chart" uri="{C3380CC4-5D6E-409C-BE32-E72D297353CC}">
                <c16:uniqueId val="{00000001-DE3F-4221-86FD-98F69A2801DE}"/>
              </c:ext>
            </c:extLst>
          </c:dPt>
          <c:dPt>
            <c:idx val="1"/>
            <c:invertIfNegative val="0"/>
            <c:bubble3D val="0"/>
            <c:extLst>
              <c:ext xmlns:c16="http://schemas.microsoft.com/office/drawing/2014/chart" uri="{C3380CC4-5D6E-409C-BE32-E72D297353CC}">
                <c16:uniqueId val="{00000002-DE3F-4221-86FD-98F69A2801DE}"/>
              </c:ext>
            </c:extLst>
          </c:dPt>
          <c:dPt>
            <c:idx val="2"/>
            <c:invertIfNegative val="0"/>
            <c:bubble3D val="0"/>
            <c:extLst>
              <c:ext xmlns:c16="http://schemas.microsoft.com/office/drawing/2014/chart" uri="{C3380CC4-5D6E-409C-BE32-E72D297353CC}">
                <c16:uniqueId val="{00000003-DE3F-4221-86FD-98F69A2801DE}"/>
              </c:ext>
            </c:extLst>
          </c:dPt>
          <c:dPt>
            <c:idx val="3"/>
            <c:invertIfNegative val="0"/>
            <c:bubble3D val="0"/>
            <c:extLst>
              <c:ext xmlns:c16="http://schemas.microsoft.com/office/drawing/2014/chart" uri="{C3380CC4-5D6E-409C-BE32-E72D297353CC}">
                <c16:uniqueId val="{00000004-DE3F-4221-86FD-98F69A2801DE}"/>
              </c:ext>
            </c:extLst>
          </c:dPt>
          <c:dPt>
            <c:idx val="4"/>
            <c:invertIfNegative val="0"/>
            <c:bubble3D val="0"/>
            <c:extLst>
              <c:ext xmlns:c16="http://schemas.microsoft.com/office/drawing/2014/chart" uri="{C3380CC4-5D6E-409C-BE32-E72D297353CC}">
                <c16:uniqueId val="{00000005-DE3F-4221-86FD-98F69A2801DE}"/>
              </c:ext>
            </c:extLst>
          </c:dPt>
          <c:dPt>
            <c:idx val="5"/>
            <c:invertIfNegative val="0"/>
            <c:bubble3D val="0"/>
            <c:extLst>
              <c:ext xmlns:c16="http://schemas.microsoft.com/office/drawing/2014/chart" uri="{C3380CC4-5D6E-409C-BE32-E72D297353CC}">
                <c16:uniqueId val="{00000006-DE3F-4221-86FD-98F69A2801DE}"/>
              </c:ext>
            </c:extLst>
          </c:dPt>
          <c:dLbls>
            <c:dLbl>
              <c:idx val="0"/>
              <c:layout>
                <c:manualLayout>
                  <c:x val="1.0238884404882844E-2"/>
                  <c:y val="-6.9388939039072284E-18"/>
                </c:manualLayout>
              </c:layout>
              <c:tx>
                <c:rich>
                  <a:bodyPr lIns="91440" tIns="0" rIns="182880"/>
                  <a:lstStyle/>
                  <a:p>
                    <a:pPr>
                      <a:defRPr sz="2400" b="1">
                        <a:solidFill>
                          <a:schemeClr val="accent2"/>
                        </a:solidFill>
                      </a:defRPr>
                    </a:pPr>
                    <a:r>
                      <a:rPr lang="en-US" sz="2400" b="1" dirty="0">
                        <a:solidFill>
                          <a:schemeClr val="accent2"/>
                        </a:solidFill>
                      </a:rPr>
                      <a:t> -0.20</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8867968050389991"/>
                      <c:h val="7.9929490646014997E-2"/>
                    </c:manualLayout>
                  </c15:layout>
                </c:ext>
                <c:ext xmlns:c16="http://schemas.microsoft.com/office/drawing/2014/chart" uri="{C3380CC4-5D6E-409C-BE32-E72D297353CC}">
                  <c16:uniqueId val="{00000001-DE3F-4221-86FD-98F69A2801DE}"/>
                </c:ext>
              </c:extLst>
            </c:dLbl>
            <c:dLbl>
              <c:idx val="1"/>
              <c:layout>
                <c:manualLayout>
                  <c:x val="3.3297729475001259E-2"/>
                  <c:y val="-6.9388939039072284E-18"/>
                </c:manualLayout>
              </c:layout>
              <c:tx>
                <c:rich>
                  <a:bodyPr lIns="91440" tIns="0" rIns="182880"/>
                  <a:lstStyle/>
                  <a:p>
                    <a:pPr>
                      <a:defRPr sz="2400" b="0">
                        <a:solidFill>
                          <a:schemeClr val="tx2"/>
                        </a:solidFill>
                      </a:defRPr>
                    </a:pPr>
                    <a:r>
                      <a:rPr lang="en-US" dirty="0"/>
                      <a:t>-0.17</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5481724248285927"/>
                      <c:h val="7.9929490646014997E-2"/>
                    </c:manualLayout>
                  </c15:layout>
                </c:ext>
                <c:ext xmlns:c16="http://schemas.microsoft.com/office/drawing/2014/chart" uri="{C3380CC4-5D6E-409C-BE32-E72D297353CC}">
                  <c16:uniqueId val="{00000002-DE3F-4221-86FD-98F69A2801DE}"/>
                </c:ext>
              </c:extLst>
            </c:dLbl>
            <c:dLbl>
              <c:idx val="2"/>
              <c:tx>
                <c:rich>
                  <a:bodyPr lIns="91440" tIns="0" rIns="182880"/>
                  <a:lstStyle/>
                  <a:p>
                    <a:pPr>
                      <a:defRPr sz="2400">
                        <a:solidFill>
                          <a:schemeClr val="tx2"/>
                        </a:solidFill>
                      </a:defRPr>
                    </a:pPr>
                    <a:r>
                      <a:rPr lang="en-US"/>
                      <a:t>-0.16</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DE3F-4221-86FD-98F69A2801DE}"/>
                </c:ext>
              </c:extLst>
            </c:dLbl>
            <c:dLbl>
              <c:idx val="3"/>
              <c:tx>
                <c:rich>
                  <a:bodyPr lIns="91440" tIns="0" rIns="182880"/>
                  <a:lstStyle/>
                  <a:p>
                    <a:pPr>
                      <a:defRPr sz="2400">
                        <a:solidFill>
                          <a:schemeClr val="tx2"/>
                        </a:solidFill>
                      </a:defRPr>
                    </a:pPr>
                    <a:r>
                      <a:rPr lang="en-US" dirty="0"/>
                      <a:t>-0.15</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DE3F-4221-86FD-98F69A2801DE}"/>
                </c:ext>
              </c:extLst>
            </c:dLbl>
            <c:dLbl>
              <c:idx val="4"/>
              <c:tx>
                <c:rich>
                  <a:bodyPr lIns="91440" tIns="0" rIns="182880"/>
                  <a:lstStyle/>
                  <a:p>
                    <a:pPr>
                      <a:defRPr sz="2400">
                        <a:solidFill>
                          <a:schemeClr val="tx2"/>
                        </a:solidFill>
                      </a:defRPr>
                    </a:pPr>
                    <a:r>
                      <a:rPr lang="en-US" dirty="0"/>
                      <a:t>-0.15</a:t>
                    </a: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DE3F-4221-86FD-98F69A2801DE}"/>
                </c:ext>
              </c:extLst>
            </c:dLbl>
            <c:dLbl>
              <c:idx val="5"/>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DE3F-4221-86FD-98F69A2801DE}"/>
                </c:ext>
              </c:extLst>
            </c:dLbl>
            <c:numFmt formatCode="#,##0" sourceLinked="0"/>
            <c:spPr>
              <a:noFill/>
              <a:ln>
                <a:noFill/>
              </a:ln>
              <a:effectLst/>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MonthlyIncome</c:v>
                </c:pt>
                <c:pt idx="1">
                  <c:v>Total WorkingYears</c:v>
                </c:pt>
                <c:pt idx="2">
                  <c:v>JobLevel</c:v>
                </c:pt>
                <c:pt idx="3">
                  <c:v>Age</c:v>
                </c:pt>
                <c:pt idx="4">
                  <c:v>Yr Current Manager</c:v>
                </c:pt>
              </c:strCache>
            </c:strRef>
          </c:cat>
          <c:val>
            <c:numRef>
              <c:f>Sheet1!$B$2:$B$6</c:f>
              <c:numCache>
                <c:formatCode>General</c:formatCode>
                <c:ptCount val="5"/>
                <c:pt idx="0">
                  <c:v>-20</c:v>
                </c:pt>
                <c:pt idx="1">
                  <c:v>-16.7</c:v>
                </c:pt>
                <c:pt idx="2">
                  <c:v>-16.21</c:v>
                </c:pt>
                <c:pt idx="3">
                  <c:v>-14.940000000000001</c:v>
                </c:pt>
                <c:pt idx="4">
                  <c:v>-14.680000000000001</c:v>
                </c:pt>
              </c:numCache>
            </c:numRef>
          </c:val>
          <c:extLst>
            <c:ext xmlns:c16="http://schemas.microsoft.com/office/drawing/2014/chart" uri="{C3380CC4-5D6E-409C-BE32-E72D297353CC}">
              <c16:uniqueId val="{00000007-DE3F-4221-86FD-98F69A2801DE}"/>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27165322652448937"/>
          <c:y val="5.4969956501807145E-2"/>
          <c:w val="0.62073604976556962"/>
          <c:h val="0.90145915280016198"/>
        </c:manualLayout>
      </c:layout>
      <c:barChart>
        <c:barDir val="bar"/>
        <c:grouping val="clustered"/>
        <c:varyColors val="0"/>
        <c:ser>
          <c:idx val="0"/>
          <c:order val="0"/>
          <c:tx>
            <c:strRef>
              <c:f>Sheet1!$B$1</c:f>
              <c:strCache>
                <c:ptCount val="1"/>
                <c:pt idx="0">
                  <c:v>Conversions</c:v>
                </c:pt>
              </c:strCache>
            </c:strRef>
          </c:tx>
          <c:spPr>
            <a:solidFill>
              <a:schemeClr val="tx1">
                <a:lumMod val="50000"/>
                <a:lumOff val="50000"/>
              </a:schemeClr>
            </a:solidFill>
          </c:spPr>
          <c:invertIfNegative val="0"/>
          <c:dPt>
            <c:idx val="0"/>
            <c:invertIfNegative val="0"/>
            <c:bubble3D val="0"/>
            <c:spPr>
              <a:solidFill>
                <a:schemeClr val="accent2"/>
              </a:solidFill>
            </c:spPr>
            <c:extLst>
              <c:ext xmlns:c16="http://schemas.microsoft.com/office/drawing/2014/chart" uri="{C3380CC4-5D6E-409C-BE32-E72D297353CC}">
                <c16:uniqueId val="{00000001-FB20-40CD-BA2B-F98620780FDA}"/>
              </c:ext>
            </c:extLst>
          </c:dPt>
          <c:dPt>
            <c:idx val="1"/>
            <c:invertIfNegative val="0"/>
            <c:bubble3D val="0"/>
            <c:extLst>
              <c:ext xmlns:c16="http://schemas.microsoft.com/office/drawing/2014/chart" uri="{C3380CC4-5D6E-409C-BE32-E72D297353CC}">
                <c16:uniqueId val="{00000002-FB20-40CD-BA2B-F98620780FDA}"/>
              </c:ext>
            </c:extLst>
          </c:dPt>
          <c:dPt>
            <c:idx val="2"/>
            <c:invertIfNegative val="0"/>
            <c:bubble3D val="0"/>
            <c:extLst>
              <c:ext xmlns:c16="http://schemas.microsoft.com/office/drawing/2014/chart" uri="{C3380CC4-5D6E-409C-BE32-E72D297353CC}">
                <c16:uniqueId val="{00000003-FB20-40CD-BA2B-F98620780FDA}"/>
              </c:ext>
            </c:extLst>
          </c:dPt>
          <c:dPt>
            <c:idx val="3"/>
            <c:invertIfNegative val="0"/>
            <c:bubble3D val="0"/>
            <c:extLst>
              <c:ext xmlns:c16="http://schemas.microsoft.com/office/drawing/2014/chart" uri="{C3380CC4-5D6E-409C-BE32-E72D297353CC}">
                <c16:uniqueId val="{00000004-FB20-40CD-BA2B-F98620780FDA}"/>
              </c:ext>
            </c:extLst>
          </c:dPt>
          <c:dPt>
            <c:idx val="4"/>
            <c:invertIfNegative val="0"/>
            <c:bubble3D val="0"/>
            <c:extLst>
              <c:ext xmlns:c16="http://schemas.microsoft.com/office/drawing/2014/chart" uri="{C3380CC4-5D6E-409C-BE32-E72D297353CC}">
                <c16:uniqueId val="{00000005-FB20-40CD-BA2B-F98620780FDA}"/>
              </c:ext>
            </c:extLst>
          </c:dPt>
          <c:dPt>
            <c:idx val="5"/>
            <c:invertIfNegative val="0"/>
            <c:bubble3D val="0"/>
            <c:extLst>
              <c:ext xmlns:c16="http://schemas.microsoft.com/office/drawing/2014/chart" uri="{C3380CC4-5D6E-409C-BE32-E72D297353CC}">
                <c16:uniqueId val="{00000006-FB20-40CD-BA2B-F98620780FDA}"/>
              </c:ext>
            </c:extLst>
          </c:dPt>
          <c:dLbls>
            <c:dLbl>
              <c:idx val="0"/>
              <c:layout>
                <c:manualLayout>
                  <c:x val="1.0238884404882844E-2"/>
                  <c:y val="-6.9388939039072284E-18"/>
                </c:manualLayout>
              </c:layout>
              <c:tx>
                <c:rich>
                  <a:bodyPr lIns="91440" tIns="0" rIns="182880"/>
                  <a:lstStyle/>
                  <a:p>
                    <a:pPr>
                      <a:defRPr sz="2400" b="1">
                        <a:solidFill>
                          <a:schemeClr val="accent2"/>
                        </a:solidFill>
                      </a:defRPr>
                    </a:pPr>
                    <a:r>
                      <a:rPr lang="en-US" sz="2400" b="1" dirty="0">
                        <a:solidFill>
                          <a:schemeClr val="accent2"/>
                        </a:solidFill>
                      </a:rPr>
                      <a:t> </a:t>
                    </a:r>
                    <a:fld id="{0764FA2C-384F-A74C-9BFA-0CA3886773BE}" type="VALUE">
                      <a:rPr lang="en-US" sz="2400" b="1" smtClean="0">
                        <a:solidFill>
                          <a:schemeClr val="accent2"/>
                        </a:solidFill>
                      </a:rPr>
                      <a:pPr>
                        <a:defRPr sz="2400" b="1">
                          <a:solidFill>
                            <a:schemeClr val="accent2"/>
                          </a:solidFill>
                        </a:defRPr>
                      </a:pPr>
                      <a:t>[VALUE]</a:t>
                    </a:fld>
                    <a:endParaRPr lang="en-US" sz="2400" b="1" dirty="0">
                      <a:solidFill>
                        <a:schemeClr val="accent2"/>
                      </a:solidFill>
                    </a:endParaRP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8867968050389991"/>
                      <c:h val="7.9929490646014997E-2"/>
                    </c:manualLayout>
                  </c15:layout>
                  <c15:dlblFieldTable/>
                  <c15:showDataLabelsRange val="0"/>
                </c:ext>
                <c:ext xmlns:c16="http://schemas.microsoft.com/office/drawing/2014/chart" uri="{C3380CC4-5D6E-409C-BE32-E72D297353CC}">
                  <c16:uniqueId val="{00000001-FB20-40CD-BA2B-F98620780FDA}"/>
                </c:ext>
              </c:extLst>
            </c:dLbl>
            <c:dLbl>
              <c:idx val="1"/>
              <c:layout>
                <c:manualLayout>
                  <c:x val="3.3297729475001259E-2"/>
                  <c:y val="-6.9388939039072284E-18"/>
                </c:manualLayout>
              </c:layout>
              <c:tx>
                <c:rich>
                  <a:bodyPr lIns="91440" tIns="0" rIns="182880"/>
                  <a:lstStyle/>
                  <a:p>
                    <a:pPr>
                      <a:defRPr sz="2400" b="0">
                        <a:solidFill>
                          <a:schemeClr val="tx2"/>
                        </a:solidFill>
                      </a:defRPr>
                    </a:pPr>
                    <a:fld id="{5955C8BD-5C54-45F9-9848-7E88002B1EA1}" type="VALUE">
                      <a:rPr lang="en-US" smtClean="0"/>
                      <a:pPr>
                        <a:defRPr sz="2400" b="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layout>
                    <c:manualLayout>
                      <c:w val="0.15481724248285927"/>
                      <c:h val="7.9929490646014997E-2"/>
                    </c:manualLayout>
                  </c15:layout>
                  <c15:dlblFieldTable/>
                  <c15:showDataLabelsRange val="0"/>
                </c:ext>
                <c:ext xmlns:c16="http://schemas.microsoft.com/office/drawing/2014/chart" uri="{C3380CC4-5D6E-409C-BE32-E72D297353CC}">
                  <c16:uniqueId val="{00000002-FB20-40CD-BA2B-F98620780FDA}"/>
                </c:ext>
              </c:extLst>
            </c:dLbl>
            <c:dLbl>
              <c:idx val="2"/>
              <c:tx>
                <c:rich>
                  <a:bodyPr lIns="91440" tIns="0" rIns="182880"/>
                  <a:lstStyle/>
                  <a:p>
                    <a:pPr>
                      <a:defRPr sz="2400">
                        <a:solidFill>
                          <a:schemeClr val="tx2"/>
                        </a:solidFill>
                      </a:defRPr>
                    </a:pPr>
                    <a:fld id="{0A0BCDD3-7CA3-4C98-97D8-990DC6F90417}"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3-FB20-40CD-BA2B-F98620780FDA}"/>
                </c:ext>
              </c:extLst>
            </c:dLbl>
            <c:dLbl>
              <c:idx val="3"/>
              <c:tx>
                <c:rich>
                  <a:bodyPr lIns="91440" tIns="0" rIns="182880"/>
                  <a:lstStyle/>
                  <a:p>
                    <a:pPr>
                      <a:defRPr sz="2400">
                        <a:solidFill>
                          <a:schemeClr val="tx2"/>
                        </a:solidFill>
                      </a:defRPr>
                    </a:pPr>
                    <a:fld id="{32C02F7C-7190-439B-A861-34FD2E55E181}"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4-FB20-40CD-BA2B-F98620780FDA}"/>
                </c:ext>
              </c:extLst>
            </c:dLbl>
            <c:dLbl>
              <c:idx val="4"/>
              <c:tx>
                <c:rich>
                  <a:bodyPr lIns="91440" tIns="0" rIns="182880"/>
                  <a:lstStyle/>
                  <a:p>
                    <a:pPr>
                      <a:defRPr sz="2400">
                        <a:solidFill>
                          <a:schemeClr val="tx2"/>
                        </a:solidFill>
                      </a:defRPr>
                    </a:pPr>
                    <a:fld id="{7A697F31-0131-4D7A-94BB-5EA02E685897}" type="VALUE">
                      <a:rPr lang="en-US" smtClean="0"/>
                      <a:pPr>
                        <a:defRPr sz="2400">
                          <a:solidFill>
                            <a:schemeClr val="tx2"/>
                          </a:solidFill>
                        </a:defRPr>
                      </a:pPr>
                      <a:t>[VALUE]</a:t>
                    </a:fld>
                    <a:endParaRPr lang="en-US"/>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5-FB20-40CD-BA2B-F98620780FDA}"/>
                </c:ext>
              </c:extLst>
            </c:dLbl>
            <c:dLbl>
              <c:idx val="5"/>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FB20-40CD-BA2B-F98620780FDA}"/>
                </c:ext>
              </c:extLst>
            </c:dLbl>
            <c:numFmt formatCode="#,##0" sourceLinked="0"/>
            <c:spPr>
              <a:noFill/>
              <a:ln>
                <a:noFill/>
              </a:ln>
              <a:effectLst/>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Overtime</c:v>
                </c:pt>
                <c:pt idx="1">
                  <c:v>MaritalStatus: Single</c:v>
                </c:pt>
                <c:pt idx="2">
                  <c:v>MonthlyIncome</c:v>
                </c:pt>
                <c:pt idx="3">
                  <c:v>JobInvolvement</c:v>
                </c:pt>
                <c:pt idx="4">
                  <c:v>MaritalStatus-Married</c:v>
                </c:pt>
              </c:strCache>
            </c:strRef>
          </c:cat>
          <c:val>
            <c:numRef>
              <c:f>Sheet1!$B$2:$B$6</c:f>
              <c:numCache>
                <c:formatCode>General</c:formatCode>
                <c:ptCount val="5"/>
                <c:pt idx="0">
                  <c:v>6.9</c:v>
                </c:pt>
                <c:pt idx="1">
                  <c:v>3.7</c:v>
                </c:pt>
                <c:pt idx="2">
                  <c:v>3.31</c:v>
                </c:pt>
                <c:pt idx="3">
                  <c:v>3.11</c:v>
                </c:pt>
                <c:pt idx="4">
                  <c:v>2.69</c:v>
                </c:pt>
              </c:numCache>
            </c:numRef>
          </c:val>
          <c:extLst>
            <c:ext xmlns:c16="http://schemas.microsoft.com/office/drawing/2014/chart" uri="{C3380CC4-5D6E-409C-BE32-E72D297353CC}">
              <c16:uniqueId val="{00000007-FB20-40CD-BA2B-F98620780FDA}"/>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media/image1.jpeg>
</file>

<file path=ppt/media/image10.png>
</file>

<file path=ppt/media/image11.jpeg>
</file>

<file path=ppt/media/image12.png>
</file>

<file path=ppt/media/image2.jpeg>
</file>

<file path=ppt/media/image3.png>
</file>

<file path=ppt/media/image4.jpg>
</file>

<file path=ppt/media/image5.png>
</file>

<file path=ppt/media/image6.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73932ED-D2A5-4055-BCF4-C7D9D23669EC}" type="datetimeFigureOut">
              <a:rPr lang="en-US" smtClean="0"/>
              <a:t>8/18/2019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7C11E7-69EB-48EB-B316-B7DC4B03CFE8}" type="slidenum">
              <a:rPr lang="en-US" smtClean="0"/>
              <a:t>‹#›</a:t>
            </a:fld>
            <a:endParaRPr lang="en-US"/>
          </a:p>
        </p:txBody>
      </p:sp>
    </p:spTree>
    <p:extLst>
      <p:ext uri="{BB962C8B-B14F-4D97-AF65-F5344CB8AC3E}">
        <p14:creationId xmlns:p14="http://schemas.microsoft.com/office/powerpoint/2010/main" val="989725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1</a:t>
            </a:fld>
            <a:endParaRPr lang="en-US"/>
          </a:p>
        </p:txBody>
      </p:sp>
    </p:spTree>
    <p:extLst>
      <p:ext uri="{BB962C8B-B14F-4D97-AF65-F5344CB8AC3E}">
        <p14:creationId xmlns:p14="http://schemas.microsoft.com/office/powerpoint/2010/main" val="16774243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8224BB3-7FD0-4EE1-BDF9-92625E6E2939}"/>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530AD41-3D5B-42AB-A818-AEE61D14E06C}"/>
              </a:ext>
            </a:extLst>
          </p:cNvPr>
          <p:cNvSpPr txBox="1">
            <a:spLocks noGrp="1"/>
          </p:cNvSpPr>
          <p:nvPr>
            <p:ph type="body" sz="quarter" idx="1"/>
          </p:nvPr>
        </p:nvSpPr>
        <p:spPr/>
        <p:txBody>
          <a:bodyPr/>
          <a:lstStyle/>
          <a:p>
            <a:pPr lvl="0"/>
            <a:endParaRPr lang="en-US" b="1" dirty="0"/>
          </a:p>
        </p:txBody>
      </p:sp>
      <p:sp>
        <p:nvSpPr>
          <p:cNvPr id="4" name="Header Placeholder 3">
            <a:extLst>
              <a:ext uri="{FF2B5EF4-FFF2-40B4-BE49-F238E27FC236}">
                <a16:creationId xmlns:a16="http://schemas.microsoft.com/office/drawing/2014/main" id="{5A6C65B5-EFB1-4E1F-A485-40FDB8B5FF2B}"/>
              </a:ext>
            </a:extLst>
          </p:cNvPr>
          <p:cNvSpPr txBox="1"/>
          <p:nvPr/>
        </p:nvSpPr>
        <p:spPr>
          <a:xfrm>
            <a:off x="0"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l"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US" sz="1200" b="0" i="0" u="none" strike="noStrike" kern="1200" cap="none" spc="0" normalizeH="0" baseline="0" noProof="0">
                <a:ln>
                  <a:noFill/>
                </a:ln>
                <a:solidFill>
                  <a:srgbClr val="000000"/>
                </a:solidFill>
                <a:effectLst/>
                <a:uLnTx/>
                <a:uFillTx/>
                <a:latin typeface="Segoe UI" pitchFamily="34"/>
                <a:ea typeface="+mn-ea"/>
                <a:cs typeface="+mn-cs"/>
              </a:rPr>
              <a:t>EMS Overview</a:t>
            </a:r>
          </a:p>
        </p:txBody>
      </p:sp>
      <p:sp>
        <p:nvSpPr>
          <p:cNvPr id="5" name="Footer Placeholder 4">
            <a:extLst>
              <a:ext uri="{FF2B5EF4-FFF2-40B4-BE49-F238E27FC236}">
                <a16:creationId xmlns:a16="http://schemas.microsoft.com/office/drawing/2014/main" id="{CB8B9DCB-1D84-45B6-B5D6-3F6AE2DF6BC4}"/>
              </a:ext>
            </a:extLst>
          </p:cNvPr>
          <p:cNvSpPr txBox="1"/>
          <p:nvPr/>
        </p:nvSpPr>
        <p:spPr>
          <a:xfrm>
            <a:off x="0" y="8686800"/>
            <a:ext cx="5920740" cy="355966"/>
          </a:xfrm>
          <a:prstGeom prst="rect">
            <a:avLst/>
          </a:prstGeom>
          <a:noFill/>
          <a:ln cap="flat">
            <a:noFill/>
          </a:ln>
        </p:spPr>
        <p:txBody>
          <a:bodyPr vert="horz" wrap="square" lIns="91440" tIns="45720" rIns="91440" bIns="45720" anchor="b" anchorCtr="0" compatLnSpc="1">
            <a:noAutofit/>
          </a:bodyPr>
          <a:lstStyle/>
          <a:p>
            <a:pPr marL="571500" marR="0" lvl="0" indent="0" algn="l" defTabSz="914098" rtl="0" eaLnBrk="1" fontAlgn="auto" latinLnBrk="0" hangingPunct="0">
              <a:lnSpc>
                <a:spcPct val="100000"/>
              </a:lnSpc>
              <a:spcBef>
                <a:spcPts val="0"/>
              </a:spcBef>
              <a:spcAft>
                <a:spcPts val="0"/>
              </a:spcAft>
              <a:buClrTx/>
              <a:buSzTx/>
              <a:buFontTx/>
              <a:buNone/>
              <a:tabLst/>
              <a:defRPr sz="1800" b="0" i="0" u="none" strike="noStrike" kern="0" cap="none" spc="0" baseline="0">
                <a:solidFill>
                  <a:srgbClr val="000000"/>
                </a:solidFill>
                <a:uFillTx/>
              </a:defRPr>
            </a:pPr>
            <a:r>
              <a:rPr kumimoji="0" lang="en-US" sz="400" b="0" i="0" u="none" strike="noStrike" kern="1200" cap="none" spc="0" normalizeH="0" baseline="0" noProof="0">
                <a:ln>
                  <a:noFill/>
                </a:ln>
                <a:solidFill>
                  <a:srgbClr val="000000"/>
                </a:solidFill>
                <a:effectLst/>
                <a:uLnTx/>
                <a:uFillTx/>
                <a:latin typeface="Segoe UI" pitchFamily="34"/>
                <a:ea typeface="Segoe UI" pitchFamily="34"/>
                <a:cs typeface="Segoe UI" pitchFamily="34"/>
              </a:rPr>
              <a:t>© 2014 Microsoft Corporation. All rights reserved. Microsoft, Windows, Surface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74DA2A78-397F-4F5A-B948-5D4F0306EFAC}"/>
              </a:ext>
            </a:extLst>
          </p:cNvPr>
          <p:cNvSpPr txBox="1"/>
          <p:nvPr/>
        </p:nvSpPr>
        <p:spPr>
          <a:xfrm>
            <a:off x="3884608" y="0"/>
            <a:ext cx="2971800" cy="457200"/>
          </a:xfrm>
          <a:prstGeom prst="rect">
            <a:avLst/>
          </a:prstGeom>
          <a:noFill/>
          <a:ln cap="flat">
            <a:noFill/>
          </a:ln>
        </p:spPr>
        <p:txBody>
          <a:bodyPr vert="horz" wrap="square" lIns="91440" tIns="45720" rIns="91440" bIns="45720" anchor="t" anchorCtr="0" compatLnSpc="1">
            <a:noAutofit/>
          </a:bodyPr>
          <a:lstStyle/>
          <a:p>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fld id="{47E5DC78-7179-4DBB-9497-2294D9616302}" type="datetime1">
              <a:rPr kumimoji="0" lang="en-US" sz="1200" b="0" i="0" u="none" strike="noStrike" kern="1200" cap="none" spc="0" normalizeH="0" baseline="0" noProof="0">
                <a:ln>
                  <a:noFill/>
                </a:ln>
                <a:solidFill>
                  <a:srgbClr val="000000"/>
                </a:solidFill>
                <a:effectLst/>
                <a:uLnTx/>
                <a:uFillTx/>
                <a:latin typeface="Segoe UI" pitchFamily="3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t>8/18/2019</a:t>
            </a:fld>
            <a:endParaRPr kumimoji="0" lang="en-US" sz="1200" b="0" i="0" u="none" strike="noStrike" kern="1200" cap="none" spc="0" normalizeH="0" baseline="0" noProof="0">
              <a:ln>
                <a:noFill/>
              </a:ln>
              <a:solidFill>
                <a:srgbClr val="000000"/>
              </a:solidFill>
              <a:effectLst/>
              <a:uLnTx/>
              <a:uFillTx/>
              <a:latin typeface="Segoe UI" pitchFamily="34"/>
              <a:ea typeface="+mn-ea"/>
              <a:cs typeface="+mn-cs"/>
            </a:endParaRPr>
          </a:p>
        </p:txBody>
      </p:sp>
      <p:sp>
        <p:nvSpPr>
          <p:cNvPr id="7" name="Slide Number Placeholder 6">
            <a:extLst>
              <a:ext uri="{FF2B5EF4-FFF2-40B4-BE49-F238E27FC236}">
                <a16:creationId xmlns:a16="http://schemas.microsoft.com/office/drawing/2014/main" id="{2C134EDC-A7E1-4F71-984F-CF9F8AC50A4C}"/>
              </a:ext>
            </a:extLst>
          </p:cNvPr>
          <p:cNvSpPr txBox="1"/>
          <p:nvPr/>
        </p:nvSpPr>
        <p:spPr>
          <a:xfrm>
            <a:off x="5909309" y="8685208"/>
            <a:ext cx="947098" cy="457200"/>
          </a:xfrm>
          <a:prstGeom prst="rect">
            <a:avLst/>
          </a:prstGeom>
          <a:noFill/>
          <a:ln cap="flat">
            <a:noFill/>
          </a:ln>
        </p:spPr>
        <p:txBody>
          <a:bodyPr vert="horz" wrap="square" lIns="91440" tIns="45720" rIns="91440" bIns="45720" anchor="b" anchorCtr="0" compatLnSpc="1">
            <a:noAutofit/>
          </a:bodyPr>
          <a:lstStyle/>
          <a:p>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fld id="{D42549B2-013B-4138-BCFD-ACA29BDFB8B0}" type="slidenum">
              <a:rPr kumimoji="0" sz="1800" b="0" i="0" u="none" strike="noStrike" kern="0" cap="none" spc="0" normalizeH="0" baseline="0" noProof="0">
                <a:ln>
                  <a:noFill/>
                </a:ln>
                <a:solidFill>
                  <a:srgbClr val="000000"/>
                </a:solidFill>
                <a:effectLst/>
                <a:uLnTx/>
                <a:uFillTx/>
                <a:latin typeface="Calibri" panose="020F0502020204030204"/>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sz="1800" b="0" i="0" u="none" strike="noStrike" kern="0" cap="none" spc="0" baseline="0">
                  <a:solidFill>
                    <a:srgbClr val="000000"/>
                  </a:solidFill>
                  <a:uFillTx/>
                </a:defRPr>
              </a:pPr>
              <a:t>2</a:t>
            </a:fld>
            <a:endParaRPr kumimoji="0" lang="en-US" sz="1200" b="0" i="0" u="none" strike="noStrike" kern="1200" cap="none" spc="0" normalizeH="0" baseline="0" noProof="0">
              <a:ln>
                <a:noFill/>
              </a:ln>
              <a:solidFill>
                <a:srgbClr val="000000"/>
              </a:solidFill>
              <a:effectLst/>
              <a:uLnTx/>
              <a:uFillTx/>
              <a:latin typeface="Segoe UI" pitchFamily="34"/>
              <a:ea typeface="+mn-ea"/>
              <a:cs typeface="+mn-cs"/>
            </a:endParaRPr>
          </a:p>
        </p:txBody>
      </p:sp>
    </p:spTree>
    <p:extLst>
      <p:ext uri="{BB962C8B-B14F-4D97-AF65-F5344CB8AC3E}">
        <p14:creationId xmlns:p14="http://schemas.microsoft.com/office/powerpoint/2010/main" val="4220272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3</a:t>
            </a:fld>
            <a:endParaRPr lang="en-US"/>
          </a:p>
        </p:txBody>
      </p:sp>
    </p:spTree>
    <p:extLst>
      <p:ext uri="{BB962C8B-B14F-4D97-AF65-F5344CB8AC3E}">
        <p14:creationId xmlns:p14="http://schemas.microsoft.com/office/powerpoint/2010/main" val="210187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244DA7D-7C8E-44FA-8D3E-ECAFEB28D6C7}" type="slidenum">
              <a:rPr lang="en-US" smtClean="0"/>
              <a:t>4</a:t>
            </a:fld>
            <a:endParaRPr lang="en-US"/>
          </a:p>
        </p:txBody>
      </p:sp>
    </p:spTree>
    <p:extLst>
      <p:ext uri="{BB962C8B-B14F-4D97-AF65-F5344CB8AC3E}">
        <p14:creationId xmlns:p14="http://schemas.microsoft.com/office/powerpoint/2010/main" val="1213576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p:txBody>
      </p:sp>
      <p:sp>
        <p:nvSpPr>
          <p:cNvPr id="4" name="Header Placeholder 3"/>
          <p:cNvSpPr>
            <a:spLocks noGrp="1"/>
          </p:cNvSpPr>
          <p:nvPr>
            <p:ph type="hdr" sz="quarter" idx="10"/>
          </p:nvPr>
        </p:nvSpPr>
        <p:spPr/>
        <p:txBody>
          <a:bodyPr/>
          <a:lstStyle/>
          <a:p>
            <a:pPr defTabSz="958206">
              <a:defRPr/>
            </a:pPr>
            <a:endParaRPr lang="en-US" dirty="0">
              <a:solidFill>
                <a:prstClr val="black"/>
              </a:solidFill>
              <a:latin typeface="Segoe UI" panose="020B0502040204020203" pitchFamily="34" charset="0"/>
              <a:sym typeface="Segoe UI" panose="020B0502040204020203" pitchFamily="34" charset="0"/>
            </a:endParaRPr>
          </a:p>
        </p:txBody>
      </p:sp>
      <p:sp>
        <p:nvSpPr>
          <p:cNvPr id="5" name="Footer Placeholder 4"/>
          <p:cNvSpPr>
            <a:spLocks noGrp="1"/>
          </p:cNvSpPr>
          <p:nvPr>
            <p:ph type="ftr" sz="quarter" idx="11"/>
          </p:nvPr>
        </p:nvSpPr>
        <p:spPr/>
        <p:txBody>
          <a:bodyPr/>
          <a:lstStyle/>
          <a:p>
            <a:pPr marL="587102" defTabSz="939054" eaLnBrk="0" hangingPunct="0">
              <a:defRPr/>
            </a:pPr>
            <a:r>
              <a:rPr lang="en-US" sz="400" dirty="0">
                <a:gradFill>
                  <a:gsLst>
                    <a:gs pos="0">
                      <a:prstClr val="black"/>
                    </a:gs>
                    <a:gs pos="100000">
                      <a:prstClr val="black"/>
                    </a:gs>
                  </a:gsLst>
                  <a:lin ang="5400000" scaled="0"/>
                </a:gradFill>
                <a:latin typeface="Segoe UI" panose="020B0502040204020203" pitchFamily="34" charset="0"/>
                <a:ea typeface="Segoe UI" pitchFamily="34" charset="0"/>
                <a:cs typeface="Segoe UI" pitchFamily="34" charset="0"/>
                <a:sym typeface="Segoe UI" panose="020B0502040204020203"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58206">
              <a:defRPr/>
            </a:pPr>
            <a:fld id="{64CFA94A-519F-445C-B30C-9E76FA6A2031}" type="datetime8">
              <a:rPr lang="en-US">
                <a:solidFill>
                  <a:prstClr val="black"/>
                </a:solidFill>
                <a:latin typeface="Segoe UI" panose="020B0502040204020203" pitchFamily="34" charset="0"/>
                <a:sym typeface="Segoe UI" panose="020B0502040204020203" pitchFamily="34" charset="0"/>
              </a:rPr>
              <a:pPr defTabSz="958206">
                <a:defRPr/>
              </a:pPr>
              <a:t>8/19/2019 5:58 AM</a:t>
            </a:fld>
            <a:endParaRPr lang="en-US" dirty="0">
              <a:solidFill>
                <a:prstClr val="black"/>
              </a:solidFill>
              <a:latin typeface="Segoe UI" panose="020B0502040204020203" pitchFamily="34" charset="0"/>
              <a:sym typeface="Segoe UI" panose="020B0502040204020203" pitchFamily="34" charset="0"/>
            </a:endParaRPr>
          </a:p>
        </p:txBody>
      </p:sp>
      <p:sp>
        <p:nvSpPr>
          <p:cNvPr id="7" name="Slide Number Placeholder 6"/>
          <p:cNvSpPr>
            <a:spLocks noGrp="1"/>
          </p:cNvSpPr>
          <p:nvPr>
            <p:ph type="sldNum" sz="quarter" idx="13"/>
          </p:nvPr>
        </p:nvSpPr>
        <p:spPr/>
        <p:txBody>
          <a:bodyPr/>
          <a:lstStyle/>
          <a:p>
            <a:pPr defTabSz="958206">
              <a:defRPr/>
            </a:pPr>
            <a:fld id="{B4008EB6-D09E-4580-8CD6-DDB14511944F}" type="slidenum">
              <a:rPr lang="en-US">
                <a:solidFill>
                  <a:prstClr val="black"/>
                </a:solidFill>
                <a:latin typeface="Segoe UI" panose="020B0502040204020203" pitchFamily="34" charset="0"/>
                <a:sym typeface="Segoe UI" panose="020B0502040204020203" pitchFamily="34" charset="0"/>
              </a:rPr>
              <a:pPr defTabSz="958206">
                <a:defRPr/>
              </a:pPr>
              <a:t>5</a:t>
            </a:fld>
            <a:endParaRPr lang="en-US" dirty="0">
              <a:solidFill>
                <a:prstClr val="black"/>
              </a:solidFill>
              <a:latin typeface="Segoe UI" panose="020B0502040204020203" pitchFamily="34" charset="0"/>
              <a:sym typeface="Segoe UI" panose="020B0502040204020203" pitchFamily="34" charset="0"/>
            </a:endParaRPr>
          </a:p>
        </p:txBody>
      </p:sp>
    </p:spTree>
    <p:extLst>
      <p:ext uri="{BB962C8B-B14F-4D97-AF65-F5344CB8AC3E}">
        <p14:creationId xmlns:p14="http://schemas.microsoft.com/office/powerpoint/2010/main" val="2690809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6</a:t>
            </a:fld>
            <a:endParaRPr lang="en-US"/>
          </a:p>
        </p:txBody>
      </p:sp>
    </p:spTree>
    <p:extLst>
      <p:ext uri="{BB962C8B-B14F-4D97-AF65-F5344CB8AC3E}">
        <p14:creationId xmlns:p14="http://schemas.microsoft.com/office/powerpoint/2010/main" val="3679776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7</a:t>
            </a:fld>
            <a:endParaRPr lang="en-US"/>
          </a:p>
        </p:txBody>
      </p:sp>
    </p:spTree>
    <p:extLst>
      <p:ext uri="{BB962C8B-B14F-4D97-AF65-F5344CB8AC3E}">
        <p14:creationId xmlns:p14="http://schemas.microsoft.com/office/powerpoint/2010/main" val="11274134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8/19/2019 9:33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4915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7C11E7-69EB-48EB-B316-B7DC4B03CFE8}" type="slidenum">
              <a:rPr lang="en-US" smtClean="0"/>
              <a:t>9</a:t>
            </a:fld>
            <a:endParaRPr lang="en-US"/>
          </a:p>
        </p:txBody>
      </p:sp>
    </p:spTree>
    <p:extLst>
      <p:ext uri="{BB962C8B-B14F-4D97-AF65-F5344CB8AC3E}">
        <p14:creationId xmlns:p14="http://schemas.microsoft.com/office/powerpoint/2010/main" val="40699196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057F6-CD1E-4143-8F24-F1500D9BCA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71AB95-4A1F-4293-B972-D5A4CB6AA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939B99-E97A-43B6-9842-4AFCF426B8B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FCBB1C30-FDD8-4DF7-B47A-9B78E35C7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651199-FB78-4623-8DA3-0067AB966F08}"/>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2658758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5B38B-3033-496C-8E01-133B75BFD1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3829AF4-C83F-48A4-B6CB-3566A00B25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314099-39AB-48AD-A3B9-F7D861FEDCE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C5355E6A-E115-4168-9474-1712681E22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EDE8B3-A570-4342-A907-A3D6881BD547}"/>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500872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3D27595-8EFE-419C-9561-C29998F047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9A46D0-91A7-4AF6-8816-4BFB33474EF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CDAAA8-97C4-4D9A-8137-9CF5F9DE8373}"/>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57599094-8A37-4C80-885A-8970C6FA83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5E34D9-5102-4B0F-BE2F-1A0E773295C8}"/>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36995200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Title Only">
    <p:bg>
      <p:bgPr>
        <a:solidFill>
          <a:srgbClr val="F8F8F8"/>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6809308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C9404A-8340-421F-8E0C-3CF057A6FE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A237F7-C6F5-4C46-A210-783A333133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68EE21-DA5F-474B-81DB-5963A67CC96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26B1FC93-385B-4781-A299-A100468E7B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23A458-3DD8-4A41-9104-C04A71D22674}"/>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7960048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4FCA4-D874-4A32-A671-94BF0422FD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2923662-118E-4EB2-8B28-BBAAA73BD7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F9A66D-A414-4304-BC67-674E175F80EE}"/>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5A4DF776-752F-4925-AB90-24573C7D5C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7A6A13-9C7C-417D-9F36-EDFC0B4E9673}"/>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469247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4379B-C72D-46BC-BCBF-E92D0EC793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4D41BC-BE53-4156-9568-BED6FC9E44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ED4BCCD-7092-4D97-AA19-80F8265E3E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7E0BB1-002F-426A-9332-369F8AD65214}"/>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F8A432B4-26B4-44CF-83BA-8CB1FEBD25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AFEC9C-CF95-499C-B8E4-35C59707DE25}"/>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597390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E7964-FE6D-46F5-89B1-136B2E58212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ECDF3B-3F92-4B52-B924-96E10A3ADC0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C8618F-8A6A-4E30-8759-1145BDFF37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AA95BC1-BE12-4AB2-BF5D-D8EF9F4401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FA7BB79-5177-4E6F-98CF-59A4BDE1135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B504F3-1578-4D89-BB6B-609599619E60}"/>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8" name="Footer Placeholder 7">
            <a:extLst>
              <a:ext uri="{FF2B5EF4-FFF2-40B4-BE49-F238E27FC236}">
                <a16:creationId xmlns:a16="http://schemas.microsoft.com/office/drawing/2014/main" id="{306D1059-F2E4-4A2F-B97D-1FFE74217A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6762497-DC6F-4D0F-877F-1A73DC6D94D1}"/>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7490468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FE49D9-3A91-45CA-B45C-B956E4E33BC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3818585-AD06-42B6-8D22-FED3073AB10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4" name="Footer Placeholder 3">
            <a:extLst>
              <a:ext uri="{FF2B5EF4-FFF2-40B4-BE49-F238E27FC236}">
                <a16:creationId xmlns:a16="http://schemas.microsoft.com/office/drawing/2014/main" id="{E1FA694C-B675-4E53-A6B5-6428E3630F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51BAA9-8110-412C-9BA2-3DE318BCF58F}"/>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7288377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B4EDEB-28FB-4057-9883-7E29F36EAADF}"/>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3" name="Footer Placeholder 2">
            <a:extLst>
              <a:ext uri="{FF2B5EF4-FFF2-40B4-BE49-F238E27FC236}">
                <a16:creationId xmlns:a16="http://schemas.microsoft.com/office/drawing/2014/main" id="{AADA9A60-E424-4F2F-A6AE-312A10FE0C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A8509C-CFC2-4711-8610-D066482D7AE2}"/>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225047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6B8D73-81B3-4517-AA94-1E4EB7CDE5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A37F0B-918A-4292-8F6B-11D9709684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3B491C3-2199-4995-AE5A-7794436E31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5C666F-0E39-4B28-B87F-38CC325635FE}"/>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0B68EC88-E3DB-4CF9-A2FE-02FCBF2D26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C2246A-0F9F-4599-9788-D387C79D3475}"/>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30088464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A276C-50BE-4406-BF30-1A0070A14A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00A8D6-FDF8-47AF-98EA-FC05F0FB49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E6BB1AC-5554-4897-A957-FF052D5B66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196926-A456-42FB-883D-954D9FDC3674}"/>
              </a:ext>
            </a:extLst>
          </p:cNvPr>
          <p:cNvSpPr>
            <a:spLocks noGrp="1"/>
          </p:cNvSpPr>
          <p:nvPr>
            <p:ph type="dt" sz="half" idx="10"/>
          </p:nvPr>
        </p:nvSpPr>
        <p:spPr/>
        <p:txBody>
          <a:bodyPr/>
          <a:lstStyle/>
          <a:p>
            <a:fld id="{904BE8A5-877F-4E8F-8926-7F5C7E9430D4}" type="datetimeFigureOut">
              <a:rPr lang="en-US" smtClean="0"/>
              <a:t>8/18/2019</a:t>
            </a:fld>
            <a:endParaRPr lang="en-US"/>
          </a:p>
        </p:txBody>
      </p:sp>
      <p:sp>
        <p:nvSpPr>
          <p:cNvPr id="6" name="Footer Placeholder 5">
            <a:extLst>
              <a:ext uri="{FF2B5EF4-FFF2-40B4-BE49-F238E27FC236}">
                <a16:creationId xmlns:a16="http://schemas.microsoft.com/office/drawing/2014/main" id="{9D28A0D5-67BB-4DD3-A49B-C6EF19D47B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35CF4F-8896-44BD-91C6-49BE87D537BA}"/>
              </a:ext>
            </a:extLst>
          </p:cNvPr>
          <p:cNvSpPr>
            <a:spLocks noGrp="1"/>
          </p:cNvSpPr>
          <p:nvPr>
            <p:ph type="sldNum" sz="quarter" idx="12"/>
          </p:nvPr>
        </p:nvSpPr>
        <p:spPr/>
        <p:txBody>
          <a:bodyPr/>
          <a:lstStyle/>
          <a:p>
            <a:fld id="{7ACA0667-BECE-484B-8B47-4CEC7EBDCC3D}" type="slidenum">
              <a:rPr lang="en-US" smtClean="0"/>
              <a:t>‹#›</a:t>
            </a:fld>
            <a:endParaRPr lang="en-US"/>
          </a:p>
        </p:txBody>
      </p:sp>
    </p:spTree>
    <p:extLst>
      <p:ext uri="{BB962C8B-B14F-4D97-AF65-F5344CB8AC3E}">
        <p14:creationId xmlns:p14="http://schemas.microsoft.com/office/powerpoint/2010/main" val="151229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21B93-9D6F-4677-A599-B42ACBA97F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90AD0E6-54CA-4598-9C71-8F4F6F1A975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18D4E0-A57A-46E6-819A-602090CD46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4BE8A5-877F-4E8F-8926-7F5C7E9430D4}" type="datetimeFigureOut">
              <a:rPr lang="en-US" smtClean="0"/>
              <a:t>8/18/2019</a:t>
            </a:fld>
            <a:endParaRPr lang="en-US"/>
          </a:p>
        </p:txBody>
      </p:sp>
      <p:sp>
        <p:nvSpPr>
          <p:cNvPr id="5" name="Footer Placeholder 4">
            <a:extLst>
              <a:ext uri="{FF2B5EF4-FFF2-40B4-BE49-F238E27FC236}">
                <a16:creationId xmlns:a16="http://schemas.microsoft.com/office/drawing/2014/main" id="{BC74194C-822F-4197-B261-56D37D2280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58C6301-05D7-43C1-B298-25992CC783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CA0667-BECE-484B-8B47-4CEC7EBDCC3D}" type="slidenum">
              <a:rPr lang="en-US" smtClean="0"/>
              <a:t>‹#›</a:t>
            </a:fld>
            <a:endParaRPr lang="en-US"/>
          </a:p>
        </p:txBody>
      </p:sp>
    </p:spTree>
    <p:extLst>
      <p:ext uri="{BB962C8B-B14F-4D97-AF65-F5344CB8AC3E}">
        <p14:creationId xmlns:p14="http://schemas.microsoft.com/office/powerpoint/2010/main" val="9585616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hyperlink" Target="https://github.com/naivelogic/MSDS/tree/master/CaseStudy2"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6.xml"/><Relationship Id="rId7" Type="http://schemas.openxmlformats.org/officeDocument/2006/relationships/image" Target="../media/image8.emf"/><Relationship Id="rId2" Type="http://schemas.openxmlformats.org/officeDocument/2006/relationships/tags" Target="../tags/tag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openxmlformats.org/officeDocument/2006/relationships/image" Target="../media/image6.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hyperlink" Target="https://github.com/naivelogic/MSDS/tree/master/CaseStudy2"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19">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A2087E4-E0D8-4C89-BB2B-D9A3A9C8E121}"/>
              </a:ext>
            </a:extLst>
          </p:cNvPr>
          <p:cNvPicPr>
            <a:picLocks noChangeAspect="1"/>
          </p:cNvPicPr>
          <p:nvPr/>
        </p:nvPicPr>
        <p:blipFill rotWithShape="1">
          <a:blip r:embed="rId3">
            <a:alphaModFix amt="50000"/>
          </a:blip>
          <a:srcRect t="15730"/>
          <a:stretch/>
        </p:blipFill>
        <p:spPr>
          <a:xfrm>
            <a:off x="20" y="1"/>
            <a:ext cx="12191980" cy="6857999"/>
          </a:xfrm>
          <a:prstGeom prst="rect">
            <a:avLst/>
          </a:prstGeom>
        </p:spPr>
      </p:pic>
      <p:sp>
        <p:nvSpPr>
          <p:cNvPr id="3" name="TextBox 2">
            <a:extLst>
              <a:ext uri="{FF2B5EF4-FFF2-40B4-BE49-F238E27FC236}">
                <a16:creationId xmlns:a16="http://schemas.microsoft.com/office/drawing/2014/main" id="{783E2710-E3EB-41FD-9D6F-FCFBACB6164D}"/>
              </a:ext>
            </a:extLst>
          </p:cNvPr>
          <p:cNvSpPr txBox="1"/>
          <p:nvPr/>
        </p:nvSpPr>
        <p:spPr>
          <a:xfrm>
            <a:off x="4387349" y="1200152"/>
            <a:ext cx="6897171" cy="4457696"/>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8000" b="1" dirty="0">
                <a:solidFill>
                  <a:srgbClr val="FFFFFF"/>
                </a:solidFill>
                <a:latin typeface="+mj-lt"/>
                <a:ea typeface="+mj-ea"/>
                <a:cs typeface="+mj-cs"/>
              </a:rPr>
              <a:t>2019 Employee Data Report</a:t>
            </a:r>
          </a:p>
        </p:txBody>
      </p:sp>
      <p:cxnSp>
        <p:nvCxnSpPr>
          <p:cNvPr id="29" name="Straight Connector 21">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5" name="Rectangle 4">
            <a:extLst>
              <a:ext uri="{FF2B5EF4-FFF2-40B4-BE49-F238E27FC236}">
                <a16:creationId xmlns:a16="http://schemas.microsoft.com/office/drawing/2014/main" id="{DB6F6462-03A8-42B7-9B45-E46AEDED6BDB}"/>
              </a:ext>
            </a:extLst>
          </p:cNvPr>
          <p:cNvSpPr/>
          <p:nvPr/>
        </p:nvSpPr>
        <p:spPr>
          <a:xfrm>
            <a:off x="1209499" y="3105834"/>
            <a:ext cx="2507418" cy="646331"/>
          </a:xfrm>
          <a:prstGeom prst="rect">
            <a:avLst/>
          </a:prstGeom>
        </p:spPr>
        <p:txBody>
          <a:bodyPr wrap="none">
            <a:spAutoFit/>
          </a:bodyPr>
          <a:lstStyle/>
          <a:p>
            <a:pPr>
              <a:lnSpc>
                <a:spcPct val="90000"/>
              </a:lnSpc>
              <a:spcBef>
                <a:spcPct val="0"/>
              </a:spcBef>
              <a:spcAft>
                <a:spcPts val="600"/>
              </a:spcAft>
            </a:pPr>
            <a:r>
              <a:rPr lang="en-US" sz="4000" dirty="0">
                <a:solidFill>
                  <a:srgbClr val="FFFFFF"/>
                </a:solidFill>
              </a:rPr>
              <a:t>Phillip Hale</a:t>
            </a:r>
          </a:p>
        </p:txBody>
      </p:sp>
      <p:sp>
        <p:nvSpPr>
          <p:cNvPr id="18" name="Rectangle 17">
            <a:extLst>
              <a:ext uri="{FF2B5EF4-FFF2-40B4-BE49-F238E27FC236}">
                <a16:creationId xmlns:a16="http://schemas.microsoft.com/office/drawing/2014/main" id="{8AFDD8A7-F84C-4313-92BB-7CEF23B9B782}"/>
              </a:ext>
            </a:extLst>
          </p:cNvPr>
          <p:cNvSpPr/>
          <p:nvPr/>
        </p:nvSpPr>
        <p:spPr>
          <a:xfrm>
            <a:off x="0" y="6488667"/>
            <a:ext cx="12047455" cy="261610"/>
          </a:xfrm>
          <a:prstGeom prst="rect">
            <a:avLst/>
          </a:prstGeom>
        </p:spPr>
        <p:txBody>
          <a:bodyPr wrap="square">
            <a:spAutoFit/>
          </a:bodyPr>
          <a:lstStyle/>
          <a:p>
            <a:r>
              <a:rPr lang="en-US" sz="1100" dirty="0">
                <a:solidFill>
                  <a:srgbClr val="FFFFFF"/>
                </a:solidFill>
              </a:rPr>
              <a:t>For additional details on the dataset and findings refer </a:t>
            </a:r>
            <a:r>
              <a:rPr lang="en-US" sz="1100" dirty="0">
                <a:hlinkClick r:id="rId4"/>
              </a:rPr>
              <a:t>https://github.com/naivelogic/MSDS/tree/master/CaseStudy2</a:t>
            </a:r>
            <a:endParaRPr lang="en-US" sz="1100" dirty="0">
              <a:solidFill>
                <a:schemeClr val="accent4">
                  <a:lumMod val="40000"/>
                  <a:lumOff val="60000"/>
                </a:schemeClr>
              </a:solidFill>
            </a:endParaRPr>
          </a:p>
        </p:txBody>
      </p:sp>
    </p:spTree>
    <p:extLst>
      <p:ext uri="{BB962C8B-B14F-4D97-AF65-F5344CB8AC3E}">
        <p14:creationId xmlns:p14="http://schemas.microsoft.com/office/powerpoint/2010/main" val="1934983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982"/>
    </mc:Choice>
    <mc:Fallback>
      <p:transition spd="slow" advTm="298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Image may contain: sky, skyscraper, cloud, twilight and outdoor">
            <a:extLst>
              <a:ext uri="{FF2B5EF4-FFF2-40B4-BE49-F238E27FC236}">
                <a16:creationId xmlns:a16="http://schemas.microsoft.com/office/drawing/2014/main" id="{979D2467-6589-B340-B9DF-D78E62A2B8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9099" t="24089" r="81" b="12593"/>
          <a:stretch/>
        </p:blipFill>
        <p:spPr bwMode="auto">
          <a:xfrm>
            <a:off x="1" y="488"/>
            <a:ext cx="12192000" cy="685702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6A7D1138-8A2D-AC4A-B270-F79B21ABC786}"/>
              </a:ext>
            </a:extLst>
          </p:cNvPr>
          <p:cNvPicPr>
            <a:picLocks noChangeAspect="1"/>
          </p:cNvPicPr>
          <p:nvPr/>
        </p:nvPicPr>
        <p:blipFill rotWithShape="1">
          <a:blip r:embed="rId4">
            <a:alphaModFix amt="71000"/>
          </a:blip>
          <a:srcRect l="5334" r="32991"/>
          <a:stretch/>
        </p:blipFill>
        <p:spPr>
          <a:xfrm>
            <a:off x="1" y="486"/>
            <a:ext cx="12192000" cy="6857027"/>
          </a:xfrm>
          <a:prstGeom prst="rect">
            <a:avLst/>
          </a:prstGeom>
        </p:spPr>
      </p:pic>
      <p:sp>
        <p:nvSpPr>
          <p:cNvPr id="13" name="Rectangle 6">
            <a:extLst>
              <a:ext uri="{FF2B5EF4-FFF2-40B4-BE49-F238E27FC236}">
                <a16:creationId xmlns:a16="http://schemas.microsoft.com/office/drawing/2014/main" id="{C1609D29-C94A-D742-B693-20969594BB30}"/>
              </a:ext>
            </a:extLst>
          </p:cNvPr>
          <p:cNvSpPr/>
          <p:nvPr/>
        </p:nvSpPr>
        <p:spPr>
          <a:xfrm>
            <a:off x="5410201" y="487"/>
            <a:ext cx="6350168" cy="6857031"/>
          </a:xfrm>
          <a:prstGeom prst="rect">
            <a:avLst/>
          </a:prstGeom>
          <a:solidFill>
            <a:schemeClr val="accent1"/>
          </a:solidFill>
          <a:ln cap="flat">
            <a:noFill/>
            <a:prstDash val="solid"/>
          </a:ln>
        </p:spPr>
        <p:txBody>
          <a:bodyPr vert="horz" wrap="square" lIns="175734" tIns="140586" rIns="175734" bIns="140586" anchor="t" anchorCtr="1" compatLnSpc="1">
            <a:noAutofit/>
          </a:bodyPr>
          <a:lstStyle/>
          <a:p>
            <a:pPr algn="ctr" defTabSz="895920">
              <a:lnSpc>
                <a:spcPct val="90000"/>
              </a:lnSpc>
              <a:defRPr sz="1800" b="0" i="0" u="none" strike="noStrike" kern="0" cap="none" spc="0" baseline="0">
                <a:solidFill>
                  <a:srgbClr val="000000"/>
                </a:solidFill>
                <a:uFillTx/>
              </a:defRPr>
            </a:pPr>
            <a:endParaRPr lang="en-US" sz="2307" kern="0" dirty="0">
              <a:solidFill>
                <a:srgbClr val="000000"/>
              </a:solidFill>
              <a:latin typeface="Segoe UI Light"/>
              <a:ea typeface="Segoe UI" pitchFamily="34"/>
              <a:cs typeface="Segoe UI" pitchFamily="34"/>
            </a:endParaRPr>
          </a:p>
        </p:txBody>
      </p:sp>
      <p:sp>
        <p:nvSpPr>
          <p:cNvPr id="15" name="TextBox 7">
            <a:extLst>
              <a:ext uri="{FF2B5EF4-FFF2-40B4-BE49-F238E27FC236}">
                <a16:creationId xmlns:a16="http://schemas.microsoft.com/office/drawing/2014/main" id="{FBD6026E-3AE7-5440-A087-611091C91946}"/>
              </a:ext>
            </a:extLst>
          </p:cNvPr>
          <p:cNvSpPr txBox="1"/>
          <p:nvPr/>
        </p:nvSpPr>
        <p:spPr>
          <a:xfrm>
            <a:off x="5511799" y="955968"/>
            <a:ext cx="6468701" cy="5117672"/>
          </a:xfrm>
          <a:prstGeom prst="rect">
            <a:avLst/>
          </a:prstGeom>
          <a:noFill/>
          <a:ln cap="flat">
            <a:noFill/>
          </a:ln>
        </p:spPr>
        <p:txBody>
          <a:bodyPr vert="horz" wrap="square" lIns="179258" tIns="143409" rIns="179258" bIns="143409" anchor="t" anchorCtr="0" compatLnSpc="1">
            <a:spAutoFit/>
          </a:bodyPr>
          <a:lstStyle/>
          <a:p>
            <a:pPr marL="164962" indent="-164962" defTabSz="914367">
              <a:lnSpc>
                <a:spcPct val="110000"/>
              </a:lnSpc>
              <a:defRPr sz="1800" b="0" i="0" u="none" strike="noStrike" kern="0" cap="none" spc="0" baseline="0">
                <a:solidFill>
                  <a:srgbClr val="000000"/>
                </a:solidFill>
                <a:uFillTx/>
              </a:defRPr>
            </a:pPr>
            <a:r>
              <a:rPr lang="en-US" sz="4000" dirty="0">
                <a:solidFill>
                  <a:srgbClr val="FFFFFF"/>
                </a:solidFill>
                <a:latin typeface="Segoe UI Semibold" pitchFamily="34"/>
                <a:cs typeface="Segoe UI Semibold" pitchFamily="34"/>
              </a:rPr>
              <a:t>Overview</a:t>
            </a:r>
          </a:p>
          <a:p>
            <a:pPr defTabSz="914367">
              <a:lnSpc>
                <a:spcPct val="110000"/>
              </a:lnSpc>
              <a:defRPr sz="1800" b="0" i="0" u="none" strike="noStrike" kern="0" cap="none" spc="0" baseline="0">
                <a:solidFill>
                  <a:srgbClr val="000000"/>
                </a:solidFill>
                <a:uFillTx/>
              </a:defRPr>
            </a:pPr>
            <a:endParaRPr lang="en-US" sz="2353"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Top factors for employee attrition</a:t>
            </a:r>
          </a:p>
          <a:p>
            <a:pPr defTabSz="914367">
              <a:lnSpc>
                <a:spcPct val="110000"/>
              </a:lnSpc>
              <a:defRPr sz="1800" b="0" i="0" u="none" strike="noStrike" kern="0" cap="none" spc="0" baseline="0">
                <a:solidFill>
                  <a:srgbClr val="000000"/>
                </a:solidFill>
                <a:uFillTx/>
              </a:defRPr>
            </a:pPr>
            <a:endParaRPr lang="en-US" sz="2000"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Insights from predicting employee attrition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and potential correction indicators</a:t>
            </a:r>
          </a:p>
          <a:p>
            <a:pPr defTabSz="914367">
              <a:lnSpc>
                <a:spcPct val="110000"/>
              </a:lnSpc>
              <a:defRPr sz="1800" b="0" i="0" u="none" strike="noStrike" kern="0" cap="none" spc="0" baseline="0">
                <a:solidFill>
                  <a:srgbClr val="000000"/>
                </a:solidFill>
                <a:uFillTx/>
              </a:defRPr>
            </a:pPr>
            <a:endParaRPr lang="en-US" sz="2000" dirty="0">
              <a:solidFill>
                <a:srgbClr val="FFFFFF"/>
              </a:solidFill>
              <a:latin typeface="Segoe UI Semibold" pitchFamily="34"/>
              <a:cs typeface="Segoe UI Semibold" pitchFamily="34"/>
            </a:endParaRP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Insights on employee salaries </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and the corresponding impacts</a:t>
            </a:r>
          </a:p>
          <a:p>
            <a:pPr defTabSz="914367">
              <a:lnSpc>
                <a:spcPct val="110000"/>
              </a:lnSpc>
              <a:defRPr sz="1800" b="0" i="0" u="none" strike="noStrike" kern="0" cap="none" spc="0" baseline="0">
                <a:solidFill>
                  <a:srgbClr val="000000"/>
                </a:solidFill>
                <a:uFillTx/>
              </a:defRPr>
            </a:pPr>
            <a:r>
              <a:rPr lang="en-US" sz="2000" dirty="0">
                <a:solidFill>
                  <a:srgbClr val="FFFFFF"/>
                </a:solidFill>
                <a:latin typeface="Segoe UI Semibold" pitchFamily="34"/>
                <a:cs typeface="Segoe UI Semibold" pitchFamily="34"/>
              </a:rPr>
              <a:t>	</a:t>
            </a:r>
          </a:p>
          <a:p>
            <a:pPr marL="164962" indent="-164962" defTabSz="914367">
              <a:lnSpc>
                <a:spcPct val="110000"/>
              </a:lnSpc>
              <a:defRPr sz="1800" b="0" i="0" u="none" strike="noStrike" kern="0" cap="none" spc="0" baseline="0">
                <a:solidFill>
                  <a:srgbClr val="000000"/>
                </a:solidFill>
                <a:uFillTx/>
              </a:defRPr>
            </a:pPr>
            <a:endParaRPr lang="en-US" sz="2353" dirty="0">
              <a:solidFill>
                <a:srgbClr val="FFFFFF"/>
              </a:solidFill>
              <a:latin typeface="Segoe UI Semibold" pitchFamily="34"/>
              <a:cs typeface="Segoe UI Semibold" pitchFamily="34"/>
            </a:endParaRPr>
          </a:p>
        </p:txBody>
      </p:sp>
      <p:grpSp>
        <p:nvGrpSpPr>
          <p:cNvPr id="9" name="Group 8">
            <a:extLst>
              <a:ext uri="{FF2B5EF4-FFF2-40B4-BE49-F238E27FC236}">
                <a16:creationId xmlns:a16="http://schemas.microsoft.com/office/drawing/2014/main" id="{FE5958BD-7CE2-4D8D-8253-088A083421E9}"/>
              </a:ext>
            </a:extLst>
          </p:cNvPr>
          <p:cNvGrpSpPr/>
          <p:nvPr/>
        </p:nvGrpSpPr>
        <p:grpSpPr>
          <a:xfrm>
            <a:off x="5833995" y="2118860"/>
            <a:ext cx="524010" cy="522590"/>
            <a:chOff x="7745382" y="4179584"/>
            <a:chExt cx="216026" cy="215441"/>
          </a:xfrm>
          <a:solidFill>
            <a:schemeClr val="accent4"/>
          </a:solidFill>
        </p:grpSpPr>
        <p:sp>
          <p:nvSpPr>
            <p:cNvPr id="10" name="Freeform 14">
              <a:extLst>
                <a:ext uri="{FF2B5EF4-FFF2-40B4-BE49-F238E27FC236}">
                  <a16:creationId xmlns:a16="http://schemas.microsoft.com/office/drawing/2014/main" id="{08A40314-DC80-477B-9A0B-8A8384306006}"/>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17" name="Freeform 15">
              <a:extLst>
                <a:ext uri="{FF2B5EF4-FFF2-40B4-BE49-F238E27FC236}">
                  <a16:creationId xmlns:a16="http://schemas.microsoft.com/office/drawing/2014/main" id="{F783CD52-AF12-4A25-8BAE-E44C838B6AA9}"/>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18" name="Freeform 16">
              <a:extLst>
                <a:ext uri="{FF2B5EF4-FFF2-40B4-BE49-F238E27FC236}">
                  <a16:creationId xmlns:a16="http://schemas.microsoft.com/office/drawing/2014/main" id="{A7A347DC-0BC3-43D9-8463-E1A25B4431EF}"/>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grpSp>
        <p:nvGrpSpPr>
          <p:cNvPr id="19" name="Group 18">
            <a:extLst>
              <a:ext uri="{FF2B5EF4-FFF2-40B4-BE49-F238E27FC236}">
                <a16:creationId xmlns:a16="http://schemas.microsoft.com/office/drawing/2014/main" id="{24A0D300-73B5-4588-8BC8-D66AB5A0AE25}"/>
              </a:ext>
            </a:extLst>
          </p:cNvPr>
          <p:cNvGrpSpPr/>
          <p:nvPr/>
        </p:nvGrpSpPr>
        <p:grpSpPr>
          <a:xfrm>
            <a:off x="5840739" y="3253509"/>
            <a:ext cx="524010" cy="522590"/>
            <a:chOff x="7745382" y="4179584"/>
            <a:chExt cx="216026" cy="215441"/>
          </a:xfrm>
          <a:solidFill>
            <a:schemeClr val="accent4"/>
          </a:solidFill>
        </p:grpSpPr>
        <p:sp>
          <p:nvSpPr>
            <p:cNvPr id="20" name="Freeform 14">
              <a:extLst>
                <a:ext uri="{FF2B5EF4-FFF2-40B4-BE49-F238E27FC236}">
                  <a16:creationId xmlns:a16="http://schemas.microsoft.com/office/drawing/2014/main" id="{6065C533-E024-49FE-9300-582DFDD9A04D}"/>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21" name="Freeform 15">
              <a:extLst>
                <a:ext uri="{FF2B5EF4-FFF2-40B4-BE49-F238E27FC236}">
                  <a16:creationId xmlns:a16="http://schemas.microsoft.com/office/drawing/2014/main" id="{215B7166-3C2A-406D-A4AA-47BB0129E11C}"/>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22" name="Freeform 16">
              <a:extLst>
                <a:ext uri="{FF2B5EF4-FFF2-40B4-BE49-F238E27FC236}">
                  <a16:creationId xmlns:a16="http://schemas.microsoft.com/office/drawing/2014/main" id="{E8927657-23F0-4297-A518-E2A35BD0CA27}"/>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grpSp>
        <p:nvGrpSpPr>
          <p:cNvPr id="37" name="Group 36">
            <a:extLst>
              <a:ext uri="{FF2B5EF4-FFF2-40B4-BE49-F238E27FC236}">
                <a16:creationId xmlns:a16="http://schemas.microsoft.com/office/drawing/2014/main" id="{B7E6908C-0018-45D9-A231-1B344F9FCDFF}"/>
              </a:ext>
            </a:extLst>
          </p:cNvPr>
          <p:cNvGrpSpPr/>
          <p:nvPr/>
        </p:nvGrpSpPr>
        <p:grpSpPr>
          <a:xfrm>
            <a:off x="5840739" y="4624122"/>
            <a:ext cx="524010" cy="522590"/>
            <a:chOff x="7745382" y="4179584"/>
            <a:chExt cx="216026" cy="215441"/>
          </a:xfrm>
          <a:solidFill>
            <a:schemeClr val="accent4"/>
          </a:solidFill>
        </p:grpSpPr>
        <p:sp>
          <p:nvSpPr>
            <p:cNvPr id="38" name="Freeform 14">
              <a:extLst>
                <a:ext uri="{FF2B5EF4-FFF2-40B4-BE49-F238E27FC236}">
                  <a16:creationId xmlns:a16="http://schemas.microsoft.com/office/drawing/2014/main" id="{3CCBD69B-352C-4E22-93EC-19D41159ED43}"/>
                </a:ext>
              </a:extLst>
            </p:cNvPr>
            <p:cNvSpPr>
              <a:spLocks noChangeArrowheads="1"/>
            </p:cNvSpPr>
            <p:nvPr/>
          </p:nvSpPr>
          <p:spPr bwMode="auto">
            <a:xfrm>
              <a:off x="7847458" y="4234965"/>
              <a:ext cx="59320" cy="102821"/>
            </a:xfrm>
            <a:custGeom>
              <a:avLst/>
              <a:gdLst>
                <a:gd name="T0" fmla="*/ 373 w 461"/>
                <a:gd name="T1" fmla="*/ 449 h 801"/>
                <a:gd name="T2" fmla="*/ 373 w 461"/>
                <a:gd name="T3" fmla="*/ 449 h 801"/>
                <a:gd name="T4" fmla="*/ 298 w 461"/>
                <a:gd name="T5" fmla="*/ 449 h 801"/>
                <a:gd name="T6" fmla="*/ 298 w 461"/>
                <a:gd name="T7" fmla="*/ 449 h 801"/>
                <a:gd name="T8" fmla="*/ 0 w 461"/>
                <a:gd name="T9" fmla="*/ 747 h 801"/>
                <a:gd name="T10" fmla="*/ 0 w 461"/>
                <a:gd name="T11" fmla="*/ 747 h 801"/>
                <a:gd name="T12" fmla="*/ 56 w 461"/>
                <a:gd name="T13" fmla="*/ 800 h 801"/>
                <a:gd name="T14" fmla="*/ 460 w 461"/>
                <a:gd name="T15" fmla="*/ 405 h 801"/>
                <a:gd name="T16" fmla="*/ 460 w 461"/>
                <a:gd name="T17" fmla="*/ 405 h 801"/>
                <a:gd name="T18" fmla="*/ 56 w 461"/>
                <a:gd name="T19" fmla="*/ 0 h 801"/>
                <a:gd name="T20" fmla="*/ 56 w 461"/>
                <a:gd name="T21" fmla="*/ 0 h 801"/>
                <a:gd name="T22" fmla="*/ 0 w 461"/>
                <a:gd name="T23" fmla="*/ 53 h 801"/>
                <a:gd name="T24" fmla="*/ 0 w 461"/>
                <a:gd name="T25" fmla="*/ 53 h 801"/>
                <a:gd name="T26" fmla="*/ 298 w 461"/>
                <a:gd name="T27" fmla="*/ 361 h 801"/>
                <a:gd name="T28" fmla="*/ 298 w 461"/>
                <a:gd name="T29" fmla="*/ 361 h 801"/>
                <a:gd name="T30" fmla="*/ 373 w 461"/>
                <a:gd name="T31" fmla="*/ 361 h 801"/>
                <a:gd name="T32" fmla="*/ 373 w 461"/>
                <a:gd name="T33" fmla="*/ 44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1" h="801">
                  <a:moveTo>
                    <a:pt x="373" y="449"/>
                  </a:moveTo>
                  <a:lnTo>
                    <a:pt x="373" y="449"/>
                  </a:lnTo>
                  <a:lnTo>
                    <a:pt x="298" y="449"/>
                  </a:lnTo>
                  <a:lnTo>
                    <a:pt x="298" y="449"/>
                  </a:lnTo>
                  <a:lnTo>
                    <a:pt x="0" y="747"/>
                  </a:lnTo>
                  <a:lnTo>
                    <a:pt x="0" y="747"/>
                  </a:lnTo>
                  <a:lnTo>
                    <a:pt x="56" y="800"/>
                  </a:lnTo>
                  <a:lnTo>
                    <a:pt x="460" y="405"/>
                  </a:lnTo>
                  <a:lnTo>
                    <a:pt x="460" y="405"/>
                  </a:lnTo>
                  <a:lnTo>
                    <a:pt x="56" y="0"/>
                  </a:lnTo>
                  <a:lnTo>
                    <a:pt x="56" y="0"/>
                  </a:lnTo>
                  <a:lnTo>
                    <a:pt x="0" y="53"/>
                  </a:lnTo>
                  <a:lnTo>
                    <a:pt x="0" y="53"/>
                  </a:lnTo>
                  <a:lnTo>
                    <a:pt x="298" y="361"/>
                  </a:lnTo>
                  <a:lnTo>
                    <a:pt x="298" y="361"/>
                  </a:lnTo>
                  <a:lnTo>
                    <a:pt x="373" y="361"/>
                  </a:lnTo>
                  <a:lnTo>
                    <a:pt x="373" y="449"/>
                  </a:lnTo>
                </a:path>
              </a:pathLst>
            </a:custGeom>
            <a:grpFill/>
            <a:ln>
              <a:noFill/>
            </a:ln>
            <a:effectLst/>
          </p:spPr>
          <p:txBody>
            <a:bodyPr wrap="none" anchor="ctr"/>
            <a:lstStyle/>
            <a:p>
              <a:endParaRPr lang="en-US"/>
            </a:p>
          </p:txBody>
        </p:sp>
        <p:sp>
          <p:nvSpPr>
            <p:cNvPr id="39" name="Freeform 15">
              <a:extLst>
                <a:ext uri="{FF2B5EF4-FFF2-40B4-BE49-F238E27FC236}">
                  <a16:creationId xmlns:a16="http://schemas.microsoft.com/office/drawing/2014/main" id="{BD351D3D-9501-4648-8FFC-4C0FFD412981}"/>
                </a:ext>
              </a:extLst>
            </p:cNvPr>
            <p:cNvSpPr>
              <a:spLocks noChangeArrowheads="1"/>
            </p:cNvSpPr>
            <p:nvPr/>
          </p:nvSpPr>
          <p:spPr bwMode="auto">
            <a:xfrm>
              <a:off x="7807855" y="4280865"/>
              <a:ext cx="93670" cy="11709"/>
            </a:xfrm>
            <a:custGeom>
              <a:avLst/>
              <a:gdLst>
                <a:gd name="T0" fmla="*/ 704 w 705"/>
                <a:gd name="T1" fmla="*/ 44 h 89"/>
                <a:gd name="T2" fmla="*/ 704 w 705"/>
                <a:gd name="T3" fmla="*/ 44 h 89"/>
                <a:gd name="T4" fmla="*/ 660 w 705"/>
                <a:gd name="T5" fmla="*/ 0 h 89"/>
                <a:gd name="T6" fmla="*/ 660 w 705"/>
                <a:gd name="T7" fmla="*/ 0 h 89"/>
                <a:gd name="T8" fmla="*/ 0 w 705"/>
                <a:gd name="T9" fmla="*/ 0 h 89"/>
                <a:gd name="T10" fmla="*/ 0 w 705"/>
                <a:gd name="T11" fmla="*/ 0 h 89"/>
                <a:gd name="T12" fmla="*/ 0 w 705"/>
                <a:gd name="T13" fmla="*/ 88 h 89"/>
                <a:gd name="T14" fmla="*/ 0 w 705"/>
                <a:gd name="T15" fmla="*/ 88 h 89"/>
                <a:gd name="T16" fmla="*/ 660 w 705"/>
                <a:gd name="T17" fmla="*/ 88 h 89"/>
                <a:gd name="T18" fmla="*/ 660 w 705"/>
                <a:gd name="T19" fmla="*/ 88 h 89"/>
                <a:gd name="T20" fmla="*/ 704 w 705"/>
                <a:gd name="T21" fmla="*/ 44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05" h="89">
                  <a:moveTo>
                    <a:pt x="704" y="44"/>
                  </a:moveTo>
                  <a:lnTo>
                    <a:pt x="704" y="44"/>
                  </a:lnTo>
                  <a:lnTo>
                    <a:pt x="660" y="0"/>
                  </a:lnTo>
                  <a:lnTo>
                    <a:pt x="660" y="0"/>
                  </a:lnTo>
                  <a:lnTo>
                    <a:pt x="0" y="0"/>
                  </a:lnTo>
                  <a:lnTo>
                    <a:pt x="0" y="0"/>
                  </a:lnTo>
                  <a:lnTo>
                    <a:pt x="0" y="88"/>
                  </a:lnTo>
                  <a:lnTo>
                    <a:pt x="0" y="88"/>
                  </a:lnTo>
                  <a:lnTo>
                    <a:pt x="660" y="88"/>
                  </a:lnTo>
                  <a:lnTo>
                    <a:pt x="660" y="88"/>
                  </a:lnTo>
                  <a:lnTo>
                    <a:pt x="704" y="44"/>
                  </a:lnTo>
                </a:path>
              </a:pathLst>
            </a:custGeom>
            <a:grpFill/>
            <a:ln>
              <a:noFill/>
            </a:ln>
            <a:effectLst/>
          </p:spPr>
          <p:txBody>
            <a:bodyPr wrap="none" anchor="ctr"/>
            <a:lstStyle/>
            <a:p>
              <a:endParaRPr lang="en-US"/>
            </a:p>
          </p:txBody>
        </p:sp>
        <p:sp>
          <p:nvSpPr>
            <p:cNvPr id="40" name="Freeform 16">
              <a:extLst>
                <a:ext uri="{FF2B5EF4-FFF2-40B4-BE49-F238E27FC236}">
                  <a16:creationId xmlns:a16="http://schemas.microsoft.com/office/drawing/2014/main" id="{32DD37E3-BCE1-40AC-9A17-6C63441FE072}"/>
                </a:ext>
              </a:extLst>
            </p:cNvPr>
            <p:cNvSpPr>
              <a:spLocks noChangeArrowheads="1"/>
            </p:cNvSpPr>
            <p:nvPr/>
          </p:nvSpPr>
          <p:spPr bwMode="auto">
            <a:xfrm>
              <a:off x="7745382" y="4179584"/>
              <a:ext cx="216026" cy="215441"/>
            </a:xfrm>
            <a:custGeom>
              <a:avLst/>
              <a:gdLst>
                <a:gd name="T0" fmla="*/ 854 w 1626"/>
                <a:gd name="T1" fmla="*/ 1623 h 1624"/>
                <a:gd name="T2" fmla="*/ 976 w 1626"/>
                <a:gd name="T3" fmla="*/ 1607 h 1624"/>
                <a:gd name="T4" fmla="*/ 1093 w 1626"/>
                <a:gd name="T5" fmla="*/ 1573 h 1624"/>
                <a:gd name="T6" fmla="*/ 1198 w 1626"/>
                <a:gd name="T7" fmla="*/ 1522 h 1624"/>
                <a:gd name="T8" fmla="*/ 1330 w 1626"/>
                <a:gd name="T9" fmla="*/ 1435 h 1624"/>
                <a:gd name="T10" fmla="*/ 1487 w 1626"/>
                <a:gd name="T11" fmla="*/ 1259 h 1624"/>
                <a:gd name="T12" fmla="*/ 1559 w 1626"/>
                <a:gd name="T13" fmla="*/ 1124 h 1624"/>
                <a:gd name="T14" fmla="*/ 1597 w 1626"/>
                <a:gd name="T15" fmla="*/ 1011 h 1624"/>
                <a:gd name="T16" fmla="*/ 1619 w 1626"/>
                <a:gd name="T17" fmla="*/ 891 h 1624"/>
                <a:gd name="T18" fmla="*/ 1625 w 1626"/>
                <a:gd name="T19" fmla="*/ 810 h 1624"/>
                <a:gd name="T20" fmla="*/ 1616 w 1626"/>
                <a:gd name="T21" fmla="*/ 687 h 1624"/>
                <a:gd name="T22" fmla="*/ 1588 w 1626"/>
                <a:gd name="T23" fmla="*/ 568 h 1624"/>
                <a:gd name="T24" fmla="*/ 1544 w 1626"/>
                <a:gd name="T25" fmla="*/ 458 h 1624"/>
                <a:gd name="T26" fmla="*/ 1487 w 1626"/>
                <a:gd name="T27" fmla="*/ 354 h 1624"/>
                <a:gd name="T28" fmla="*/ 1330 w 1626"/>
                <a:gd name="T29" fmla="*/ 182 h 1624"/>
                <a:gd name="T30" fmla="*/ 1198 w 1626"/>
                <a:gd name="T31" fmla="*/ 97 h 1624"/>
                <a:gd name="T32" fmla="*/ 1093 w 1626"/>
                <a:gd name="T33" fmla="*/ 47 h 1624"/>
                <a:gd name="T34" fmla="*/ 976 w 1626"/>
                <a:gd name="T35" fmla="*/ 15 h 1624"/>
                <a:gd name="T36" fmla="*/ 854 w 1626"/>
                <a:gd name="T37" fmla="*/ 0 h 1624"/>
                <a:gd name="T38" fmla="*/ 772 w 1626"/>
                <a:gd name="T39" fmla="*/ 0 h 1624"/>
                <a:gd name="T40" fmla="*/ 650 w 1626"/>
                <a:gd name="T41" fmla="*/ 15 h 1624"/>
                <a:gd name="T42" fmla="*/ 534 w 1626"/>
                <a:gd name="T43" fmla="*/ 47 h 1624"/>
                <a:gd name="T44" fmla="*/ 424 w 1626"/>
                <a:gd name="T45" fmla="*/ 97 h 1624"/>
                <a:gd name="T46" fmla="*/ 295 w 1626"/>
                <a:gd name="T47" fmla="*/ 182 h 1624"/>
                <a:gd name="T48" fmla="*/ 138 w 1626"/>
                <a:gd name="T49" fmla="*/ 354 h 1624"/>
                <a:gd name="T50" fmla="*/ 82 w 1626"/>
                <a:gd name="T51" fmla="*/ 458 h 1624"/>
                <a:gd name="T52" fmla="*/ 37 w 1626"/>
                <a:gd name="T53" fmla="*/ 568 h 1624"/>
                <a:gd name="T54" fmla="*/ 9 w 1626"/>
                <a:gd name="T55" fmla="*/ 687 h 1624"/>
                <a:gd name="T56" fmla="*/ 0 w 1626"/>
                <a:gd name="T57" fmla="*/ 810 h 1624"/>
                <a:gd name="T58" fmla="*/ 6 w 1626"/>
                <a:gd name="T59" fmla="*/ 891 h 1624"/>
                <a:gd name="T60" fmla="*/ 25 w 1626"/>
                <a:gd name="T61" fmla="*/ 1011 h 1624"/>
                <a:gd name="T62" fmla="*/ 63 w 1626"/>
                <a:gd name="T63" fmla="*/ 1124 h 1624"/>
                <a:gd name="T64" fmla="*/ 138 w 1626"/>
                <a:gd name="T65" fmla="*/ 1259 h 1624"/>
                <a:gd name="T66" fmla="*/ 295 w 1626"/>
                <a:gd name="T67" fmla="*/ 1435 h 1624"/>
                <a:gd name="T68" fmla="*/ 424 w 1626"/>
                <a:gd name="T69" fmla="*/ 1522 h 1624"/>
                <a:gd name="T70" fmla="*/ 534 w 1626"/>
                <a:gd name="T71" fmla="*/ 1573 h 1624"/>
                <a:gd name="T72" fmla="*/ 650 w 1626"/>
                <a:gd name="T73" fmla="*/ 1607 h 1624"/>
                <a:gd name="T74" fmla="*/ 772 w 1626"/>
                <a:gd name="T75" fmla="*/ 1623 h 1624"/>
                <a:gd name="T76" fmla="*/ 813 w 1626"/>
                <a:gd name="T77" fmla="*/ 84 h 1624"/>
                <a:gd name="T78" fmla="*/ 1030 w 1626"/>
                <a:gd name="T79" fmla="*/ 119 h 1624"/>
                <a:gd name="T80" fmla="*/ 1220 w 1626"/>
                <a:gd name="T81" fmla="*/ 207 h 1624"/>
                <a:gd name="T82" fmla="*/ 1374 w 1626"/>
                <a:gd name="T83" fmla="*/ 348 h 1624"/>
                <a:gd name="T84" fmla="*/ 1481 w 1626"/>
                <a:gd name="T85" fmla="*/ 527 h 1624"/>
                <a:gd name="T86" fmla="*/ 1531 w 1626"/>
                <a:gd name="T87" fmla="*/ 734 h 1624"/>
                <a:gd name="T88" fmla="*/ 1531 w 1626"/>
                <a:gd name="T89" fmla="*/ 885 h 1624"/>
                <a:gd name="T90" fmla="*/ 1481 w 1626"/>
                <a:gd name="T91" fmla="*/ 1089 h 1624"/>
                <a:gd name="T92" fmla="*/ 1374 w 1626"/>
                <a:gd name="T93" fmla="*/ 1268 h 1624"/>
                <a:gd name="T94" fmla="*/ 1220 w 1626"/>
                <a:gd name="T95" fmla="*/ 1410 h 1624"/>
                <a:gd name="T96" fmla="*/ 1030 w 1626"/>
                <a:gd name="T97" fmla="*/ 1500 h 1624"/>
                <a:gd name="T98" fmla="*/ 851 w 1626"/>
                <a:gd name="T99" fmla="*/ 1535 h 1624"/>
                <a:gd name="T100" fmla="*/ 775 w 1626"/>
                <a:gd name="T101" fmla="*/ 1535 h 1624"/>
                <a:gd name="T102" fmla="*/ 600 w 1626"/>
                <a:gd name="T103" fmla="*/ 1500 h 1624"/>
                <a:gd name="T104" fmla="*/ 411 w 1626"/>
                <a:gd name="T105" fmla="*/ 1410 h 1624"/>
                <a:gd name="T106" fmla="*/ 254 w 1626"/>
                <a:gd name="T107" fmla="*/ 1268 h 1624"/>
                <a:gd name="T108" fmla="*/ 147 w 1626"/>
                <a:gd name="T109" fmla="*/ 1089 h 1624"/>
                <a:gd name="T110" fmla="*/ 91 w 1626"/>
                <a:gd name="T111" fmla="*/ 885 h 1624"/>
                <a:gd name="T112" fmla="*/ 88 w 1626"/>
                <a:gd name="T113" fmla="*/ 810 h 1624"/>
                <a:gd name="T114" fmla="*/ 103 w 1626"/>
                <a:gd name="T115" fmla="*/ 662 h 1624"/>
                <a:gd name="T116" fmla="*/ 176 w 1626"/>
                <a:gd name="T117" fmla="*/ 461 h 1624"/>
                <a:gd name="T118" fmla="*/ 301 w 1626"/>
                <a:gd name="T119" fmla="*/ 295 h 1624"/>
                <a:gd name="T120" fmla="*/ 471 w 1626"/>
                <a:gd name="T121" fmla="*/ 172 h 1624"/>
                <a:gd name="T122" fmla="*/ 669 w 1626"/>
                <a:gd name="T123" fmla="*/ 100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26" h="1624">
                  <a:moveTo>
                    <a:pt x="813" y="1623"/>
                  </a:moveTo>
                  <a:lnTo>
                    <a:pt x="813" y="1623"/>
                  </a:lnTo>
                  <a:lnTo>
                    <a:pt x="854" y="1623"/>
                  </a:lnTo>
                  <a:lnTo>
                    <a:pt x="895" y="1620"/>
                  </a:lnTo>
                  <a:lnTo>
                    <a:pt x="936" y="1614"/>
                  </a:lnTo>
                  <a:lnTo>
                    <a:pt x="976" y="1607"/>
                  </a:lnTo>
                  <a:lnTo>
                    <a:pt x="1017" y="1598"/>
                  </a:lnTo>
                  <a:lnTo>
                    <a:pt x="1055" y="1585"/>
                  </a:lnTo>
                  <a:lnTo>
                    <a:pt x="1093" y="1573"/>
                  </a:lnTo>
                  <a:lnTo>
                    <a:pt x="1130" y="1557"/>
                  </a:lnTo>
                  <a:lnTo>
                    <a:pt x="1165" y="1541"/>
                  </a:lnTo>
                  <a:lnTo>
                    <a:pt x="1198" y="1522"/>
                  </a:lnTo>
                  <a:lnTo>
                    <a:pt x="1233" y="1504"/>
                  </a:lnTo>
                  <a:lnTo>
                    <a:pt x="1267" y="1482"/>
                  </a:lnTo>
                  <a:lnTo>
                    <a:pt x="1330" y="1435"/>
                  </a:lnTo>
                  <a:lnTo>
                    <a:pt x="1387" y="1381"/>
                  </a:lnTo>
                  <a:lnTo>
                    <a:pt x="1440" y="1322"/>
                  </a:lnTo>
                  <a:lnTo>
                    <a:pt x="1487" y="1259"/>
                  </a:lnTo>
                  <a:lnTo>
                    <a:pt x="1525" y="1193"/>
                  </a:lnTo>
                  <a:lnTo>
                    <a:pt x="1544" y="1158"/>
                  </a:lnTo>
                  <a:lnTo>
                    <a:pt x="1559" y="1124"/>
                  </a:lnTo>
                  <a:lnTo>
                    <a:pt x="1575" y="1086"/>
                  </a:lnTo>
                  <a:lnTo>
                    <a:pt x="1588" y="1048"/>
                  </a:lnTo>
                  <a:lnTo>
                    <a:pt x="1597" y="1011"/>
                  </a:lnTo>
                  <a:lnTo>
                    <a:pt x="1606" y="970"/>
                  </a:lnTo>
                  <a:lnTo>
                    <a:pt x="1616" y="932"/>
                  </a:lnTo>
                  <a:lnTo>
                    <a:pt x="1619" y="891"/>
                  </a:lnTo>
                  <a:lnTo>
                    <a:pt x="1622" y="851"/>
                  </a:lnTo>
                  <a:lnTo>
                    <a:pt x="1625" y="810"/>
                  </a:lnTo>
                  <a:lnTo>
                    <a:pt x="1625" y="810"/>
                  </a:lnTo>
                  <a:lnTo>
                    <a:pt x="1622" y="769"/>
                  </a:lnTo>
                  <a:lnTo>
                    <a:pt x="1619" y="728"/>
                  </a:lnTo>
                  <a:lnTo>
                    <a:pt x="1616" y="687"/>
                  </a:lnTo>
                  <a:lnTo>
                    <a:pt x="1606" y="646"/>
                  </a:lnTo>
                  <a:lnTo>
                    <a:pt x="1597" y="606"/>
                  </a:lnTo>
                  <a:lnTo>
                    <a:pt x="1588" y="568"/>
                  </a:lnTo>
                  <a:lnTo>
                    <a:pt x="1575" y="530"/>
                  </a:lnTo>
                  <a:lnTo>
                    <a:pt x="1559" y="493"/>
                  </a:lnTo>
                  <a:lnTo>
                    <a:pt x="1544" y="458"/>
                  </a:lnTo>
                  <a:lnTo>
                    <a:pt x="1525" y="424"/>
                  </a:lnTo>
                  <a:lnTo>
                    <a:pt x="1506" y="389"/>
                  </a:lnTo>
                  <a:lnTo>
                    <a:pt x="1487" y="354"/>
                  </a:lnTo>
                  <a:lnTo>
                    <a:pt x="1440" y="292"/>
                  </a:lnTo>
                  <a:lnTo>
                    <a:pt x="1387" y="235"/>
                  </a:lnTo>
                  <a:lnTo>
                    <a:pt x="1330" y="182"/>
                  </a:lnTo>
                  <a:lnTo>
                    <a:pt x="1267" y="138"/>
                  </a:lnTo>
                  <a:lnTo>
                    <a:pt x="1233" y="116"/>
                  </a:lnTo>
                  <a:lnTo>
                    <a:pt x="1198" y="97"/>
                  </a:lnTo>
                  <a:lnTo>
                    <a:pt x="1165" y="78"/>
                  </a:lnTo>
                  <a:lnTo>
                    <a:pt x="1130" y="63"/>
                  </a:lnTo>
                  <a:lnTo>
                    <a:pt x="1093" y="47"/>
                  </a:lnTo>
                  <a:lnTo>
                    <a:pt x="1055" y="34"/>
                  </a:lnTo>
                  <a:lnTo>
                    <a:pt x="1017" y="25"/>
                  </a:lnTo>
                  <a:lnTo>
                    <a:pt x="976" y="15"/>
                  </a:lnTo>
                  <a:lnTo>
                    <a:pt x="936" y="9"/>
                  </a:lnTo>
                  <a:lnTo>
                    <a:pt x="895" y="3"/>
                  </a:lnTo>
                  <a:lnTo>
                    <a:pt x="854" y="0"/>
                  </a:lnTo>
                  <a:lnTo>
                    <a:pt x="813" y="0"/>
                  </a:lnTo>
                  <a:lnTo>
                    <a:pt x="813" y="0"/>
                  </a:lnTo>
                  <a:lnTo>
                    <a:pt x="772" y="0"/>
                  </a:lnTo>
                  <a:lnTo>
                    <a:pt x="728" y="3"/>
                  </a:lnTo>
                  <a:lnTo>
                    <a:pt x="688" y="9"/>
                  </a:lnTo>
                  <a:lnTo>
                    <a:pt x="650" y="15"/>
                  </a:lnTo>
                  <a:lnTo>
                    <a:pt x="609" y="25"/>
                  </a:lnTo>
                  <a:lnTo>
                    <a:pt x="571" y="34"/>
                  </a:lnTo>
                  <a:lnTo>
                    <a:pt x="534" y="47"/>
                  </a:lnTo>
                  <a:lnTo>
                    <a:pt x="496" y="63"/>
                  </a:lnTo>
                  <a:lnTo>
                    <a:pt x="461" y="78"/>
                  </a:lnTo>
                  <a:lnTo>
                    <a:pt x="424" y="97"/>
                  </a:lnTo>
                  <a:lnTo>
                    <a:pt x="392" y="116"/>
                  </a:lnTo>
                  <a:lnTo>
                    <a:pt x="358" y="138"/>
                  </a:lnTo>
                  <a:lnTo>
                    <a:pt x="295" y="182"/>
                  </a:lnTo>
                  <a:lnTo>
                    <a:pt x="239" y="235"/>
                  </a:lnTo>
                  <a:lnTo>
                    <a:pt x="185" y="292"/>
                  </a:lnTo>
                  <a:lnTo>
                    <a:pt x="138" y="354"/>
                  </a:lnTo>
                  <a:lnTo>
                    <a:pt x="119" y="389"/>
                  </a:lnTo>
                  <a:lnTo>
                    <a:pt x="97" y="424"/>
                  </a:lnTo>
                  <a:lnTo>
                    <a:pt x="82" y="458"/>
                  </a:lnTo>
                  <a:lnTo>
                    <a:pt x="63" y="493"/>
                  </a:lnTo>
                  <a:lnTo>
                    <a:pt x="50" y="530"/>
                  </a:lnTo>
                  <a:lnTo>
                    <a:pt x="37" y="568"/>
                  </a:lnTo>
                  <a:lnTo>
                    <a:pt x="25" y="606"/>
                  </a:lnTo>
                  <a:lnTo>
                    <a:pt x="15" y="646"/>
                  </a:lnTo>
                  <a:lnTo>
                    <a:pt x="9" y="687"/>
                  </a:lnTo>
                  <a:lnTo>
                    <a:pt x="6" y="728"/>
                  </a:lnTo>
                  <a:lnTo>
                    <a:pt x="3" y="769"/>
                  </a:lnTo>
                  <a:lnTo>
                    <a:pt x="0" y="810"/>
                  </a:lnTo>
                  <a:lnTo>
                    <a:pt x="0" y="810"/>
                  </a:lnTo>
                  <a:lnTo>
                    <a:pt x="3" y="851"/>
                  </a:lnTo>
                  <a:lnTo>
                    <a:pt x="6" y="891"/>
                  </a:lnTo>
                  <a:lnTo>
                    <a:pt x="9" y="932"/>
                  </a:lnTo>
                  <a:lnTo>
                    <a:pt x="15" y="970"/>
                  </a:lnTo>
                  <a:lnTo>
                    <a:pt x="25" y="1011"/>
                  </a:lnTo>
                  <a:lnTo>
                    <a:pt x="37" y="1048"/>
                  </a:lnTo>
                  <a:lnTo>
                    <a:pt x="50" y="1086"/>
                  </a:lnTo>
                  <a:lnTo>
                    <a:pt x="63" y="1124"/>
                  </a:lnTo>
                  <a:lnTo>
                    <a:pt x="82" y="1158"/>
                  </a:lnTo>
                  <a:lnTo>
                    <a:pt x="97" y="1193"/>
                  </a:lnTo>
                  <a:lnTo>
                    <a:pt x="138" y="1259"/>
                  </a:lnTo>
                  <a:lnTo>
                    <a:pt x="185" y="1322"/>
                  </a:lnTo>
                  <a:lnTo>
                    <a:pt x="239" y="1381"/>
                  </a:lnTo>
                  <a:lnTo>
                    <a:pt x="295" y="1435"/>
                  </a:lnTo>
                  <a:lnTo>
                    <a:pt x="358" y="1482"/>
                  </a:lnTo>
                  <a:lnTo>
                    <a:pt x="392" y="1504"/>
                  </a:lnTo>
                  <a:lnTo>
                    <a:pt x="424" y="1522"/>
                  </a:lnTo>
                  <a:lnTo>
                    <a:pt x="461" y="1541"/>
                  </a:lnTo>
                  <a:lnTo>
                    <a:pt x="496" y="1557"/>
                  </a:lnTo>
                  <a:lnTo>
                    <a:pt x="534" y="1573"/>
                  </a:lnTo>
                  <a:lnTo>
                    <a:pt x="571" y="1585"/>
                  </a:lnTo>
                  <a:lnTo>
                    <a:pt x="609" y="1598"/>
                  </a:lnTo>
                  <a:lnTo>
                    <a:pt x="650" y="1607"/>
                  </a:lnTo>
                  <a:lnTo>
                    <a:pt x="688" y="1614"/>
                  </a:lnTo>
                  <a:lnTo>
                    <a:pt x="728" y="1620"/>
                  </a:lnTo>
                  <a:lnTo>
                    <a:pt x="772" y="1623"/>
                  </a:lnTo>
                  <a:lnTo>
                    <a:pt x="813" y="1623"/>
                  </a:lnTo>
                  <a:close/>
                  <a:moveTo>
                    <a:pt x="813" y="84"/>
                  </a:moveTo>
                  <a:lnTo>
                    <a:pt x="813" y="84"/>
                  </a:lnTo>
                  <a:lnTo>
                    <a:pt x="888" y="91"/>
                  </a:lnTo>
                  <a:lnTo>
                    <a:pt x="961" y="100"/>
                  </a:lnTo>
                  <a:lnTo>
                    <a:pt x="1030" y="119"/>
                  </a:lnTo>
                  <a:lnTo>
                    <a:pt x="1096" y="141"/>
                  </a:lnTo>
                  <a:lnTo>
                    <a:pt x="1162" y="172"/>
                  </a:lnTo>
                  <a:lnTo>
                    <a:pt x="1220" y="207"/>
                  </a:lnTo>
                  <a:lnTo>
                    <a:pt x="1274" y="251"/>
                  </a:lnTo>
                  <a:lnTo>
                    <a:pt x="1327" y="295"/>
                  </a:lnTo>
                  <a:lnTo>
                    <a:pt x="1374" y="348"/>
                  </a:lnTo>
                  <a:lnTo>
                    <a:pt x="1415" y="401"/>
                  </a:lnTo>
                  <a:lnTo>
                    <a:pt x="1449" y="461"/>
                  </a:lnTo>
                  <a:lnTo>
                    <a:pt x="1481" y="527"/>
                  </a:lnTo>
                  <a:lnTo>
                    <a:pt x="1503" y="593"/>
                  </a:lnTo>
                  <a:lnTo>
                    <a:pt x="1522" y="662"/>
                  </a:lnTo>
                  <a:lnTo>
                    <a:pt x="1531" y="734"/>
                  </a:lnTo>
                  <a:lnTo>
                    <a:pt x="1537" y="810"/>
                  </a:lnTo>
                  <a:lnTo>
                    <a:pt x="1537" y="810"/>
                  </a:lnTo>
                  <a:lnTo>
                    <a:pt x="1531" y="885"/>
                  </a:lnTo>
                  <a:lnTo>
                    <a:pt x="1522" y="954"/>
                  </a:lnTo>
                  <a:lnTo>
                    <a:pt x="1503" y="1023"/>
                  </a:lnTo>
                  <a:lnTo>
                    <a:pt x="1481" y="1089"/>
                  </a:lnTo>
                  <a:lnTo>
                    <a:pt x="1449" y="1152"/>
                  </a:lnTo>
                  <a:lnTo>
                    <a:pt x="1415" y="1215"/>
                  </a:lnTo>
                  <a:lnTo>
                    <a:pt x="1374" y="1268"/>
                  </a:lnTo>
                  <a:lnTo>
                    <a:pt x="1327" y="1322"/>
                  </a:lnTo>
                  <a:lnTo>
                    <a:pt x="1274" y="1369"/>
                  </a:lnTo>
                  <a:lnTo>
                    <a:pt x="1220" y="1410"/>
                  </a:lnTo>
                  <a:lnTo>
                    <a:pt x="1162" y="1447"/>
                  </a:lnTo>
                  <a:lnTo>
                    <a:pt x="1096" y="1479"/>
                  </a:lnTo>
                  <a:lnTo>
                    <a:pt x="1030" y="1500"/>
                  </a:lnTo>
                  <a:lnTo>
                    <a:pt x="961" y="1519"/>
                  </a:lnTo>
                  <a:lnTo>
                    <a:pt x="888" y="1532"/>
                  </a:lnTo>
                  <a:lnTo>
                    <a:pt x="851" y="1535"/>
                  </a:lnTo>
                  <a:lnTo>
                    <a:pt x="813" y="1535"/>
                  </a:lnTo>
                  <a:lnTo>
                    <a:pt x="813" y="1535"/>
                  </a:lnTo>
                  <a:lnTo>
                    <a:pt x="775" y="1535"/>
                  </a:lnTo>
                  <a:lnTo>
                    <a:pt x="741" y="1532"/>
                  </a:lnTo>
                  <a:lnTo>
                    <a:pt x="669" y="1519"/>
                  </a:lnTo>
                  <a:lnTo>
                    <a:pt x="600" y="1500"/>
                  </a:lnTo>
                  <a:lnTo>
                    <a:pt x="534" y="1479"/>
                  </a:lnTo>
                  <a:lnTo>
                    <a:pt x="471" y="1447"/>
                  </a:lnTo>
                  <a:lnTo>
                    <a:pt x="411" y="1410"/>
                  </a:lnTo>
                  <a:lnTo>
                    <a:pt x="355" y="1369"/>
                  </a:lnTo>
                  <a:lnTo>
                    <a:pt x="301" y="1322"/>
                  </a:lnTo>
                  <a:lnTo>
                    <a:pt x="254" y="1268"/>
                  </a:lnTo>
                  <a:lnTo>
                    <a:pt x="213" y="1215"/>
                  </a:lnTo>
                  <a:lnTo>
                    <a:pt x="176" y="1152"/>
                  </a:lnTo>
                  <a:lnTo>
                    <a:pt x="147" y="1089"/>
                  </a:lnTo>
                  <a:lnTo>
                    <a:pt x="122" y="1023"/>
                  </a:lnTo>
                  <a:lnTo>
                    <a:pt x="103" y="954"/>
                  </a:lnTo>
                  <a:lnTo>
                    <a:pt x="91" y="885"/>
                  </a:lnTo>
                  <a:lnTo>
                    <a:pt x="88" y="848"/>
                  </a:lnTo>
                  <a:lnTo>
                    <a:pt x="88" y="810"/>
                  </a:lnTo>
                  <a:lnTo>
                    <a:pt x="88" y="810"/>
                  </a:lnTo>
                  <a:lnTo>
                    <a:pt x="88" y="772"/>
                  </a:lnTo>
                  <a:lnTo>
                    <a:pt x="91" y="734"/>
                  </a:lnTo>
                  <a:lnTo>
                    <a:pt x="103" y="662"/>
                  </a:lnTo>
                  <a:lnTo>
                    <a:pt x="122" y="593"/>
                  </a:lnTo>
                  <a:lnTo>
                    <a:pt x="147" y="527"/>
                  </a:lnTo>
                  <a:lnTo>
                    <a:pt x="176" y="461"/>
                  </a:lnTo>
                  <a:lnTo>
                    <a:pt x="213" y="401"/>
                  </a:lnTo>
                  <a:lnTo>
                    <a:pt x="254" y="348"/>
                  </a:lnTo>
                  <a:lnTo>
                    <a:pt x="301" y="295"/>
                  </a:lnTo>
                  <a:lnTo>
                    <a:pt x="355" y="251"/>
                  </a:lnTo>
                  <a:lnTo>
                    <a:pt x="411" y="207"/>
                  </a:lnTo>
                  <a:lnTo>
                    <a:pt x="471" y="172"/>
                  </a:lnTo>
                  <a:lnTo>
                    <a:pt x="534" y="141"/>
                  </a:lnTo>
                  <a:lnTo>
                    <a:pt x="600" y="119"/>
                  </a:lnTo>
                  <a:lnTo>
                    <a:pt x="669" y="100"/>
                  </a:lnTo>
                  <a:lnTo>
                    <a:pt x="741" y="91"/>
                  </a:lnTo>
                  <a:lnTo>
                    <a:pt x="813" y="84"/>
                  </a:lnTo>
                  <a:close/>
                </a:path>
              </a:pathLst>
            </a:custGeom>
            <a:grpFill/>
            <a:ln>
              <a:noFill/>
            </a:ln>
            <a:effectLst/>
          </p:spPr>
          <p:txBody>
            <a:bodyPr wrap="none" anchor="ctr"/>
            <a:lstStyle/>
            <a:p>
              <a:endParaRPr lang="en-US"/>
            </a:p>
          </p:txBody>
        </p:sp>
      </p:grpSp>
    </p:spTree>
    <p:extLst>
      <p:ext uri="{BB962C8B-B14F-4D97-AF65-F5344CB8AC3E}">
        <p14:creationId xmlns:p14="http://schemas.microsoft.com/office/powerpoint/2010/main" val="26992046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childTnLst>
                                </p:cTn>
                              </p:par>
                              <p:par>
                                <p:cTn id="8" presetID="63" presetClass="path" presetSubtype="0" accel="50000" decel="50000" fill="hold" nodeType="withEffect">
                                  <p:stCondLst>
                                    <p:cond delay="0"/>
                                  </p:stCondLst>
                                  <p:childTnLst>
                                    <p:animMotion origin="layout" path="M -0.04697 1.46164E-6 L -9.62471E-7 1.46164E-6 " pathEditMode="relative" rAng="0" ptsTypes="AA">
                                      <p:cBhvr>
                                        <p:cTn id="9" dur="700" fill="hold"/>
                                        <p:tgtEl>
                                          <p:spTgt spid="9"/>
                                        </p:tgtEl>
                                        <p:attrNameLst>
                                          <p:attrName>ppt_x</p:attrName>
                                          <p:attrName>ppt_y</p:attrName>
                                        </p:attrNameLst>
                                      </p:cBhvr>
                                      <p:rCtr x="2349" y="0"/>
                                    </p:animMotion>
                                  </p:childTnLst>
                                </p:cTn>
                              </p:par>
                              <p:par>
                                <p:cTn id="10" presetID="10" presetClass="entr" presetSubtype="0" fill="hold"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childTnLst>
                                </p:cTn>
                              </p:par>
                              <p:par>
                                <p:cTn id="13" presetID="63" presetClass="path" presetSubtype="0" accel="50000" decel="50000" fill="hold" nodeType="withEffect">
                                  <p:stCondLst>
                                    <p:cond delay="0"/>
                                  </p:stCondLst>
                                  <p:childTnLst>
                                    <p:animMotion origin="layout" path="M -0.04697 1.46164E-6 L -9.62471E-7 1.46164E-6 " pathEditMode="relative" rAng="0" ptsTypes="AA">
                                      <p:cBhvr>
                                        <p:cTn id="14" dur="700" fill="hold"/>
                                        <p:tgtEl>
                                          <p:spTgt spid="19"/>
                                        </p:tgtEl>
                                        <p:attrNameLst>
                                          <p:attrName>ppt_x</p:attrName>
                                          <p:attrName>ppt_y</p:attrName>
                                        </p:attrNameLst>
                                      </p:cBhvr>
                                      <p:rCtr x="2349" y="0"/>
                                    </p:animMotion>
                                  </p:childTnLst>
                                </p:cTn>
                              </p:par>
                              <p:par>
                                <p:cTn id="15" presetID="10"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1000"/>
                                        <p:tgtEl>
                                          <p:spTgt spid="37"/>
                                        </p:tgtEl>
                                      </p:cBhvr>
                                    </p:animEffect>
                                  </p:childTnLst>
                                </p:cTn>
                              </p:par>
                              <p:par>
                                <p:cTn id="18" presetID="63" presetClass="path" presetSubtype="0" accel="50000" decel="50000" fill="hold" nodeType="withEffect">
                                  <p:stCondLst>
                                    <p:cond delay="0"/>
                                  </p:stCondLst>
                                  <p:childTnLst>
                                    <p:animMotion origin="layout" path="M -0.04697 1.46164E-6 L -9.62471E-7 1.46164E-6 " pathEditMode="relative" rAng="0" ptsTypes="AA">
                                      <p:cBhvr>
                                        <p:cTn id="19" dur="700" fill="hold"/>
                                        <p:tgtEl>
                                          <p:spTgt spid="37"/>
                                        </p:tgtEl>
                                        <p:attrNameLst>
                                          <p:attrName>ppt_x</p:attrName>
                                          <p:attrName>ppt_y</p:attrName>
                                        </p:attrNameLst>
                                      </p:cBhvr>
                                      <p:rCtr x="234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TextBox 13">
            <a:extLst>
              <a:ext uri="{FF2B5EF4-FFF2-40B4-BE49-F238E27FC236}">
                <a16:creationId xmlns:a16="http://schemas.microsoft.com/office/drawing/2014/main" id="{FAA368B5-493C-4603-93BB-3058717CFDFC}"/>
              </a:ext>
            </a:extLst>
          </p:cNvPr>
          <p:cNvSpPr txBox="1"/>
          <p:nvPr/>
        </p:nvSpPr>
        <p:spPr>
          <a:xfrm>
            <a:off x="71121" y="3376789"/>
            <a:ext cx="12192000" cy="3429000"/>
          </a:xfrm>
          <a:prstGeom prst="rect">
            <a:avLst/>
          </a:prstGeom>
          <a:solidFill>
            <a:schemeClr val="bg1">
              <a:lumMod val="95000"/>
            </a:schemeClr>
          </a:solidFill>
          <a:ln>
            <a:noFill/>
          </a:ln>
          <a:effectLst>
            <a:outerShdw blurRad="292100" dist="38100" dir="3600000" sx="101000" sy="101000" algn="tl" rotWithShape="0">
              <a:prstClr val="black">
                <a:alpha val="12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vl1pPr marR="0" lvl="0" indent="0" algn="ctr" defTabSz="932472" fontAlgn="base">
              <a:lnSpc>
                <a:spcPct val="90000"/>
              </a:lnSpc>
              <a:spcBef>
                <a:spcPct val="0"/>
              </a:spcBef>
              <a:spcAft>
                <a:spcPct val="0"/>
              </a:spcAft>
              <a:buClrTx/>
              <a:buSzTx/>
              <a:buFontTx/>
              <a:buNone/>
              <a:tabLst/>
              <a:defRPr kumimoji="0" sz="2400" b="0" i="0" u="none" strike="noStrike" cap="none" spc="0" normalizeH="0" baseline="0">
                <a:ln>
                  <a:noFill/>
                </a:ln>
                <a:gradFill>
                  <a:gsLst>
                    <a:gs pos="0">
                      <a:srgbClr val="FFFFFF"/>
                    </a:gs>
                    <a:gs pos="100000">
                      <a:srgbClr val="FFFFFF"/>
                    </a:gs>
                  </a:gsLst>
                  <a:lin ang="5400000" scaled="0"/>
                </a:gradFill>
                <a:effectLst/>
                <a:uLnTx/>
                <a:uFillTx/>
                <a:latin typeface="Segoe UI Semiligh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Semilight"/>
                <a:ea typeface="+mn-ea"/>
                <a:cs typeface="Segoe UI" pitchFamily="34" charset="0"/>
              </a:rPr>
              <a:t>d</a:t>
            </a:r>
          </a:p>
        </p:txBody>
      </p:sp>
      <p:pic>
        <p:nvPicPr>
          <p:cNvPr id="3" name="Picture Placeholder 2">
            <a:extLst>
              <a:ext uri="{FF2B5EF4-FFF2-40B4-BE49-F238E27FC236}">
                <a16:creationId xmlns:a16="http://schemas.microsoft.com/office/drawing/2014/main" id="{FF015FDF-271B-4935-8E88-21CB91B82C6B}"/>
              </a:ext>
            </a:extLst>
          </p:cNvPr>
          <p:cNvPicPr>
            <a:picLocks noChangeAspect="1"/>
          </p:cNvPicPr>
          <p:nvPr/>
        </p:nvPicPr>
        <p:blipFill rotWithShape="1">
          <a:blip r:embed="rId3">
            <a:extLst>
              <a:ext uri="{28A0092B-C50C-407E-A947-70E740481C1C}">
                <a14:useLocalDpi xmlns:a14="http://schemas.microsoft.com/office/drawing/2010/main" val="0"/>
              </a:ext>
            </a:extLst>
          </a:blip>
          <a:srcRect t="21327" b="21327"/>
          <a:stretch/>
        </p:blipFill>
        <p:spPr>
          <a:xfrm>
            <a:off x="-1" y="10"/>
            <a:ext cx="12192001" cy="4666928"/>
          </a:xfrm>
          <a:prstGeom prst="rect">
            <a:avLst/>
          </a:prstGeom>
        </p:spPr>
      </p:pic>
      <p:pic>
        <p:nvPicPr>
          <p:cNvPr id="18" name="Picture 17">
            <a:extLst>
              <a:ext uri="{FF2B5EF4-FFF2-40B4-BE49-F238E27FC236}">
                <a16:creationId xmlns:a16="http://schemas.microsoft.com/office/drawing/2014/main" id="{EE09A529-E47C-4634-BB98-0A9526C372B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Oval 19">
            <a:extLst>
              <a:ext uri="{FF2B5EF4-FFF2-40B4-BE49-F238E27FC236}">
                <a16:creationId xmlns:a16="http://schemas.microsoft.com/office/drawing/2014/main" id="{569C1A01-6FB5-43CE-ADCC-936728ACAC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6267" y="4388303"/>
            <a:ext cx="824089" cy="70298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Shape 700">
            <a:extLst>
              <a:ext uri="{FF2B5EF4-FFF2-40B4-BE49-F238E27FC236}">
                <a16:creationId xmlns:a16="http://schemas.microsoft.com/office/drawing/2014/main" id="{18130F01-4934-45CC-96AE-2326A3AD6DA7}"/>
              </a:ext>
            </a:extLst>
          </p:cNvPr>
          <p:cNvSpPr txBox="1">
            <a:spLocks/>
          </p:cNvSpPr>
          <p:nvPr/>
        </p:nvSpPr>
        <p:spPr>
          <a:xfrm>
            <a:off x="1" y="4202534"/>
            <a:ext cx="12191999" cy="659752"/>
          </a:xfrm>
          <a:prstGeom prst="rect">
            <a:avLst/>
          </a:prstGeom>
        </p:spPr>
        <p:txBody>
          <a:bodyPr vert="horz" lIns="0" tIns="0" rIns="0" bIns="0" rtlCol="0" anchor="t" anchorCtr="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defTabSz="205743">
              <a:defRPr sz="1800">
                <a:solidFill>
                  <a:srgbClr val="000000"/>
                </a:solidFill>
              </a:defRPr>
            </a:pPr>
            <a:r>
              <a:rPr lang="en-US" sz="4000" dirty="0">
                <a:solidFill>
                  <a:srgbClr val="000000"/>
                </a:solidFill>
                <a:latin typeface="+mn-lt"/>
                <a:ea typeface="Oswald Regular"/>
                <a:cs typeface="Oswald Regular"/>
                <a:sym typeface="Oswald Regular"/>
                <a:rtl val="0"/>
              </a:rPr>
              <a:t>Data Set</a:t>
            </a:r>
            <a:endParaRPr lang="en-US" sz="3000" dirty="0">
              <a:solidFill>
                <a:srgbClr val="000000"/>
              </a:solidFill>
              <a:latin typeface="+mn-lt"/>
              <a:ea typeface="Oswald Regular"/>
              <a:cs typeface="Oswald Regular"/>
              <a:sym typeface="Oswald Regular"/>
            </a:endParaRPr>
          </a:p>
        </p:txBody>
      </p:sp>
      <p:sp>
        <p:nvSpPr>
          <p:cNvPr id="16" name="Content Placeholder 2">
            <a:extLst>
              <a:ext uri="{FF2B5EF4-FFF2-40B4-BE49-F238E27FC236}">
                <a16:creationId xmlns:a16="http://schemas.microsoft.com/office/drawing/2014/main" id="{63A78A4F-80F6-4C05-99E8-93B619E96557}"/>
              </a:ext>
            </a:extLst>
          </p:cNvPr>
          <p:cNvSpPr txBox="1">
            <a:spLocks/>
          </p:cNvSpPr>
          <p:nvPr/>
        </p:nvSpPr>
        <p:spPr>
          <a:xfrm>
            <a:off x="1140643" y="4978499"/>
            <a:ext cx="3385469" cy="1879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Reviewed over </a:t>
            </a:r>
          </a:p>
          <a:p>
            <a:pPr marL="0" indent="0">
              <a:lnSpc>
                <a:spcPct val="50000"/>
              </a:lnSpc>
              <a:buFont typeface="Arial" panose="020B0604020202020204" pitchFamily="34" charset="0"/>
              <a:buNone/>
            </a:pPr>
            <a:r>
              <a:rPr lang="en-US" sz="6000" dirty="0">
                <a:solidFill>
                  <a:srgbClr val="B21621"/>
                </a:solidFill>
              </a:rPr>
              <a:t>870</a:t>
            </a:r>
          </a:p>
          <a:p>
            <a:pPr marL="0" indent="0">
              <a:lnSpc>
                <a:spcPct val="50000"/>
              </a:lnSpc>
              <a:buFont typeface="Arial" panose="020B0604020202020204" pitchFamily="34" charset="0"/>
              <a:buNone/>
            </a:pPr>
            <a:r>
              <a:rPr lang="en-US" sz="3600" dirty="0"/>
              <a:t>Employees</a:t>
            </a:r>
          </a:p>
        </p:txBody>
      </p:sp>
      <p:sp>
        <p:nvSpPr>
          <p:cNvPr id="17" name="Content Placeholder 2">
            <a:extLst>
              <a:ext uri="{FF2B5EF4-FFF2-40B4-BE49-F238E27FC236}">
                <a16:creationId xmlns:a16="http://schemas.microsoft.com/office/drawing/2014/main" id="{6F09D11B-374B-44DD-B91D-AE6742FEF098}"/>
              </a:ext>
            </a:extLst>
          </p:cNvPr>
          <p:cNvSpPr txBox="1">
            <a:spLocks/>
          </p:cNvSpPr>
          <p:nvPr/>
        </p:nvSpPr>
        <p:spPr>
          <a:xfrm>
            <a:off x="4389000" y="4936097"/>
            <a:ext cx="3175402" cy="16527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across </a:t>
            </a:r>
          </a:p>
          <a:p>
            <a:pPr marL="0" indent="0">
              <a:lnSpc>
                <a:spcPct val="50000"/>
              </a:lnSpc>
              <a:buFont typeface="Arial" panose="020B0604020202020204" pitchFamily="34" charset="0"/>
              <a:buNone/>
            </a:pPr>
            <a:r>
              <a:rPr lang="en-US" sz="6000" dirty="0">
                <a:solidFill>
                  <a:srgbClr val="B21621"/>
                </a:solidFill>
              </a:rPr>
              <a:t>9</a:t>
            </a:r>
          </a:p>
          <a:p>
            <a:pPr marL="0" indent="0">
              <a:lnSpc>
                <a:spcPct val="50000"/>
              </a:lnSpc>
              <a:buFont typeface="Arial" panose="020B0604020202020204" pitchFamily="34" charset="0"/>
              <a:buNone/>
            </a:pPr>
            <a:r>
              <a:rPr lang="en-US" sz="3600" dirty="0"/>
              <a:t>Job Role Types </a:t>
            </a:r>
          </a:p>
        </p:txBody>
      </p:sp>
      <p:sp>
        <p:nvSpPr>
          <p:cNvPr id="19" name="Content Placeholder 2">
            <a:extLst>
              <a:ext uri="{FF2B5EF4-FFF2-40B4-BE49-F238E27FC236}">
                <a16:creationId xmlns:a16="http://schemas.microsoft.com/office/drawing/2014/main" id="{DAD822E3-2469-417E-8E95-F25AB8936961}"/>
              </a:ext>
            </a:extLst>
          </p:cNvPr>
          <p:cNvSpPr txBox="1">
            <a:spLocks/>
          </p:cNvSpPr>
          <p:nvPr/>
        </p:nvSpPr>
        <p:spPr>
          <a:xfrm>
            <a:off x="7427290" y="4995182"/>
            <a:ext cx="4693589" cy="1442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in</a:t>
            </a:r>
          </a:p>
          <a:p>
            <a:pPr marL="0" indent="0">
              <a:lnSpc>
                <a:spcPct val="50000"/>
              </a:lnSpc>
              <a:buFont typeface="Arial" panose="020B0604020202020204" pitchFamily="34" charset="0"/>
              <a:buNone/>
            </a:pPr>
            <a:r>
              <a:rPr lang="en-US" sz="6000" dirty="0">
                <a:solidFill>
                  <a:srgbClr val="B21621"/>
                </a:solidFill>
              </a:rPr>
              <a:t>3 </a:t>
            </a:r>
          </a:p>
          <a:p>
            <a:pPr marL="0" indent="0">
              <a:lnSpc>
                <a:spcPct val="50000"/>
              </a:lnSpc>
              <a:buFont typeface="Arial" panose="020B0604020202020204" pitchFamily="34" charset="0"/>
              <a:buNone/>
            </a:pPr>
            <a:r>
              <a:rPr lang="en-US" sz="3600" dirty="0"/>
              <a:t>Departments</a:t>
            </a:r>
          </a:p>
        </p:txBody>
      </p:sp>
    </p:spTree>
    <p:extLst>
      <p:ext uri="{BB962C8B-B14F-4D97-AF65-F5344CB8AC3E}">
        <p14:creationId xmlns:p14="http://schemas.microsoft.com/office/powerpoint/2010/main" val="762048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8" name="Rectangle 77">
            <a:extLst>
              <a:ext uri="{FF2B5EF4-FFF2-40B4-BE49-F238E27FC236}">
                <a16:creationId xmlns:a16="http://schemas.microsoft.com/office/drawing/2014/main" id="{2A0E4E09-FC02-4ADC-951A-3FFA90B6FE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DBCA5FE1-7B41-4657-87AF-2E0DE6903CD7}"/>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21992" r="15490" b="-2"/>
          <a:stretch/>
        </p:blipFill>
        <p:spPr>
          <a:xfrm>
            <a:off x="5768642" y="-1"/>
            <a:ext cx="6423053" cy="6858001"/>
          </a:xfrm>
          <a:prstGeom prst="rect">
            <a:avLst/>
          </a:prstGeom>
        </p:spPr>
      </p:pic>
      <p:pic>
        <p:nvPicPr>
          <p:cNvPr id="80" name="Picture 79">
            <a:extLst>
              <a:ext uri="{FF2B5EF4-FFF2-40B4-BE49-F238E27FC236}">
                <a16:creationId xmlns:a16="http://schemas.microsoft.com/office/drawing/2014/main" id="{24F266AD-725B-4A9D-B448-4C000F95CB4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3" name="Shape 700">
            <a:extLst>
              <a:ext uri="{FF2B5EF4-FFF2-40B4-BE49-F238E27FC236}">
                <a16:creationId xmlns:a16="http://schemas.microsoft.com/office/drawing/2014/main" id="{BFC326C0-652C-42C4-A82F-82ABC1F34AF8}"/>
              </a:ext>
            </a:extLst>
          </p:cNvPr>
          <p:cNvSpPr txBox="1">
            <a:spLocks/>
          </p:cNvSpPr>
          <p:nvPr/>
        </p:nvSpPr>
        <p:spPr>
          <a:xfrm>
            <a:off x="213526" y="246710"/>
            <a:ext cx="9742004" cy="65975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800" b="1" dirty="0">
                <a:solidFill>
                  <a:schemeClr val="accent2"/>
                </a:solidFill>
                <a:latin typeface="+mn-lt"/>
                <a:ea typeface="Oswald Regular"/>
                <a:cs typeface="Oswald Regular"/>
                <a:sym typeface="Oswald Regular"/>
                <a:rtl val="0"/>
              </a:rPr>
              <a:t>MONTHLY INCOME </a:t>
            </a:r>
            <a:r>
              <a:rPr lang="en-US" sz="4800" b="1" dirty="0">
                <a:solidFill>
                  <a:schemeClr val="accent1"/>
                </a:solidFill>
                <a:latin typeface="+mn-lt"/>
                <a:ea typeface="Oswald Regular"/>
                <a:cs typeface="Oswald Regular"/>
                <a:sym typeface="Oswald Regular"/>
                <a:rtl val="0"/>
              </a:rPr>
              <a:t>BEST CORRELATED ATTRITION INDICATOR...</a:t>
            </a:r>
            <a:endParaRPr lang="en-US" sz="4800" b="1" dirty="0">
              <a:solidFill>
                <a:schemeClr val="accent1"/>
              </a:solidFill>
              <a:latin typeface="+mn-lt"/>
              <a:ea typeface="Oswald Regular"/>
              <a:cs typeface="Oswald Regular"/>
              <a:sym typeface="Oswald Regular"/>
            </a:endParaRPr>
          </a:p>
        </p:txBody>
      </p:sp>
      <p:sp>
        <p:nvSpPr>
          <p:cNvPr id="14" name="Subtitle 2">
            <a:extLst>
              <a:ext uri="{FF2B5EF4-FFF2-40B4-BE49-F238E27FC236}">
                <a16:creationId xmlns:a16="http://schemas.microsoft.com/office/drawing/2014/main" id="{E8A24A14-3C9C-41EB-9559-28BD4A13AF91}"/>
              </a:ext>
            </a:extLst>
          </p:cNvPr>
          <p:cNvSpPr txBox="1">
            <a:spLocks/>
          </p:cNvSpPr>
          <p:nvPr/>
        </p:nvSpPr>
        <p:spPr>
          <a:xfrm>
            <a:off x="213526" y="1647141"/>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employee attrition correlated indicators</a:t>
            </a:r>
          </a:p>
        </p:txBody>
      </p:sp>
      <p:graphicFrame>
        <p:nvGraphicFramePr>
          <p:cNvPr id="17" name="Chart 701">
            <a:extLst>
              <a:ext uri="{FF2B5EF4-FFF2-40B4-BE49-F238E27FC236}">
                <a16:creationId xmlns:a16="http://schemas.microsoft.com/office/drawing/2014/main" id="{3F234755-C5A5-409B-B720-B28BEBE10D54}"/>
              </a:ext>
            </a:extLst>
          </p:cNvPr>
          <p:cNvGraphicFramePr/>
          <p:nvPr>
            <p:extLst>
              <p:ext uri="{D42A27DB-BD31-4B8C-83A1-F6EECF244321}">
                <p14:modId xmlns:p14="http://schemas.microsoft.com/office/powerpoint/2010/main" val="2154469390"/>
              </p:ext>
            </p:extLst>
          </p:nvPr>
        </p:nvGraphicFramePr>
        <p:xfrm>
          <a:off x="213221" y="2042773"/>
          <a:ext cx="6064916" cy="4815227"/>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215769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5776234-701B-4364-8C6C-8381C914860C}"/>
              </a:ext>
            </a:extLst>
          </p:cNvPr>
          <p:cNvPicPr>
            <a:picLocks noChangeAspect="1"/>
          </p:cNvPicPr>
          <p:nvPr/>
        </p:nvPicPr>
        <p:blipFill rotWithShape="1">
          <a:blip r:embed="rId5">
            <a:extLst>
              <a:ext uri="{28A0092B-C50C-407E-A947-70E740481C1C}">
                <a14:useLocalDpi xmlns:a14="http://schemas.microsoft.com/office/drawing/2010/main" val="0"/>
              </a:ext>
            </a:extLst>
          </a:blip>
          <a:srcRect l="-22" t="197" r="670" b="16128"/>
          <a:stretch/>
        </p:blipFill>
        <p:spPr>
          <a:xfrm>
            <a:off x="0" y="16050"/>
            <a:ext cx="12189350" cy="6841950"/>
          </a:xfrm>
          <a:prstGeom prst="rect">
            <a:avLst/>
          </a:prstGeom>
        </p:spPr>
      </p:pic>
      <p:sp>
        <p:nvSpPr>
          <p:cNvPr id="16" name="Rectangle 15"/>
          <p:cNvSpPr/>
          <p:nvPr/>
        </p:nvSpPr>
        <p:spPr>
          <a:xfrm rot="5400000">
            <a:off x="974083" y="-972141"/>
            <a:ext cx="6856058" cy="8804223"/>
          </a:xfrm>
          <a:prstGeom prst="rect">
            <a:avLst/>
          </a:prstGeom>
          <a:gradFill>
            <a:gsLst>
              <a:gs pos="0">
                <a:srgbClr val="000000">
                  <a:alpha val="0"/>
                </a:srgbClr>
              </a:gs>
              <a:gs pos="95000">
                <a:srgbClr val="000000">
                  <a:alpha val="8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457070" tIns="182828" rIns="457070" bIns="182828" rtlCol="0" anchor="b"/>
          <a:lstStyle/>
          <a:p>
            <a:pPr marL="0" marR="0" lvl="0" indent="0" algn="r" defTabSz="913896" rtl="0" eaLnBrk="1" fontAlgn="auto" latinLnBrk="0" hangingPunct="1">
              <a:lnSpc>
                <a:spcPts val="1200"/>
              </a:lnSpc>
              <a:spcBef>
                <a:spcPts val="0"/>
              </a:spcBef>
              <a:spcAft>
                <a:spcPts val="0"/>
              </a:spcAft>
              <a:buClrTx/>
              <a:buSzTx/>
              <a:buFontTx/>
              <a:buNone/>
              <a:tabLst/>
              <a:defRPr/>
            </a:pPr>
            <a:br>
              <a:rPr kumimoji="0" lang="en-US" sz="2000" b="0" i="1" u="none" strike="noStrike" kern="1200" cap="none" spc="0" normalizeH="0" baseline="0" noProof="0" dirty="0">
                <a:ln>
                  <a:noFill/>
                </a:ln>
                <a:solidFill>
                  <a:prstClr val="white"/>
                </a:solidFill>
                <a:effectLst/>
                <a:uLnTx/>
                <a:uFillTx/>
                <a:latin typeface="Segoe UI"/>
                <a:ea typeface="Segoe UI" pitchFamily="34" charset="0"/>
                <a:cs typeface="Segoe UI" pitchFamily="34" charset="0"/>
              </a:rPr>
            </a:br>
            <a:endParaRPr kumimoji="0" lang="da-DK" sz="1600" b="0" i="0" u="none" strike="noStrike" kern="1200" cap="none" spc="0" normalizeH="0" baseline="0" noProof="0">
              <a:ln>
                <a:noFill/>
              </a:ln>
              <a:solidFill>
                <a:prstClr val="white"/>
              </a:solidFill>
              <a:effectLst/>
              <a:uLnTx/>
              <a:uFillTx/>
              <a:latin typeface="Segoe UI"/>
              <a:ea typeface="Segoe UI" pitchFamily="34" charset="0"/>
              <a:cs typeface="Segoe UI" pitchFamily="34" charset="0"/>
            </a:endParaRPr>
          </a:p>
        </p:txBody>
      </p:sp>
      <p:graphicFrame>
        <p:nvGraphicFramePr>
          <p:cNvPr id="21" name="Object 20" hidden="1"/>
          <p:cNvGraphicFramePr>
            <a:graphicFrameLocks noChangeAspect="1"/>
          </p:cNvGraphicFramePr>
          <p:nvPr>
            <p:custDataLst>
              <p:tags r:id="rId2"/>
            </p:custDataLst>
          </p:nvPr>
        </p:nvGraphicFramePr>
        <p:xfrm>
          <a:off x="2422" y="2530"/>
          <a:ext cx="1556" cy="1556"/>
        </p:xfrm>
        <a:graphic>
          <a:graphicData uri="http://schemas.openxmlformats.org/presentationml/2006/ole">
            <mc:AlternateContent xmlns:mc="http://schemas.openxmlformats.org/markup-compatibility/2006">
              <mc:Choice xmlns:v="urn:schemas-microsoft-com:vml" Requires="v">
                <p:oleObj spid="_x0000_s1026" name="think-cell Slide" r:id="rId6" imgW="378" imgH="377" progId="TCLayout.ActiveDocument.1">
                  <p:embed/>
                </p:oleObj>
              </mc:Choice>
              <mc:Fallback>
                <p:oleObj name="think-cell Slide" r:id="rId6" imgW="378" imgH="377" progId="TCLayout.ActiveDocument.1">
                  <p:embed/>
                  <p:pic>
                    <p:nvPicPr>
                      <p:cNvPr id="21" name="Object 20" hidden="1"/>
                      <p:cNvPicPr/>
                      <p:nvPr/>
                    </p:nvPicPr>
                    <p:blipFill>
                      <a:blip r:embed="rId7"/>
                      <a:stretch>
                        <a:fillRect/>
                      </a:stretch>
                    </p:blipFill>
                    <p:spPr>
                      <a:xfrm>
                        <a:off x="2422" y="2530"/>
                        <a:ext cx="1556" cy="1556"/>
                      </a:xfrm>
                      <a:prstGeom prst="rect">
                        <a:avLst/>
                      </a:prstGeom>
                    </p:spPr>
                  </p:pic>
                </p:oleObj>
              </mc:Fallback>
            </mc:AlternateContent>
          </a:graphicData>
        </a:graphic>
      </p:graphicFrame>
      <p:sp>
        <p:nvSpPr>
          <p:cNvPr id="13" name="Rectangle 12"/>
          <p:cNvSpPr/>
          <p:nvPr/>
        </p:nvSpPr>
        <p:spPr>
          <a:xfrm>
            <a:off x="269754" y="1093444"/>
            <a:ext cx="6833906" cy="661207"/>
          </a:xfrm>
          <a:prstGeom prst="rect">
            <a:avLst/>
          </a:prstGeom>
        </p:spPr>
        <p:txBody>
          <a:bodyPr wrap="square" lIns="179259">
            <a:spAutoFit/>
          </a:bodyPr>
          <a:lstStyle/>
          <a:p>
            <a:pPr marL="0" marR="0" lvl="0" indent="0" algn="l" defTabSz="913927" rtl="0" eaLnBrk="1" fontAlgn="base" latinLnBrk="0" hangingPunct="1">
              <a:lnSpc>
                <a:spcPct val="100000"/>
              </a:lnSpc>
              <a:spcBef>
                <a:spcPts val="196"/>
              </a:spcBef>
              <a:spcAft>
                <a:spcPct val="0"/>
              </a:spcAft>
              <a:buClrTx/>
              <a:buSzTx/>
              <a:buFontTx/>
              <a:buNone/>
              <a:tabLst/>
              <a:defRPr/>
            </a:pPr>
            <a:r>
              <a:rPr kumimoji="0" lang="en-IN" sz="1765" b="0" i="0" u="none" strike="noStrike" kern="1200" cap="none" spc="0" normalizeH="0" baseline="0" noProof="0" dirty="0">
                <a:ln>
                  <a:noFill/>
                </a:ln>
                <a:solidFill>
                  <a:srgbClr val="FFFFFF"/>
                </a:solidFill>
                <a:effectLst/>
                <a:uLnTx/>
                <a:uFillTx/>
                <a:latin typeface="Segoe Pro Semibold" panose="020B0702040504020203" pitchFamily="34" charset="0"/>
                <a:ea typeface="Segoe UI" pitchFamily="34" charset="0"/>
                <a:cs typeface="Segoe UI" pitchFamily="34" charset="0"/>
              </a:rPr>
              <a:t>Results </a:t>
            </a:r>
            <a:r>
              <a:rPr lang="en-IN" sz="1765" dirty="0">
                <a:solidFill>
                  <a:srgbClr val="FFFFFF"/>
                </a:solidFill>
                <a:latin typeface="Segoe Pro Semibold" panose="020B0702040504020203" pitchFamily="34" charset="0"/>
                <a:ea typeface="Segoe UI" pitchFamily="34" charset="0"/>
                <a:cs typeface="Segoe UI" pitchFamily="34" charset="0"/>
              </a:rPr>
              <a:t>from employee attribution </a:t>
            </a:r>
          </a:p>
          <a:p>
            <a:pPr marL="0" marR="0" lvl="0" indent="0" algn="l" defTabSz="913927" rtl="0" eaLnBrk="1" fontAlgn="base" latinLnBrk="0" hangingPunct="1">
              <a:lnSpc>
                <a:spcPct val="100000"/>
              </a:lnSpc>
              <a:spcBef>
                <a:spcPts val="196"/>
              </a:spcBef>
              <a:spcAft>
                <a:spcPct val="0"/>
              </a:spcAft>
              <a:buClrTx/>
              <a:buSzTx/>
              <a:buFontTx/>
              <a:buNone/>
              <a:tabLst/>
              <a:defRPr/>
            </a:pPr>
            <a:r>
              <a:rPr kumimoji="0" lang="en-IN" sz="1765" b="0" i="0" u="none" strike="noStrike" kern="1200" cap="none" spc="0" normalizeH="0" baseline="0" noProof="0" dirty="0">
                <a:ln>
                  <a:noFill/>
                </a:ln>
                <a:solidFill>
                  <a:srgbClr val="FFFFFF"/>
                </a:solidFill>
                <a:effectLst/>
                <a:uLnTx/>
                <a:uFillTx/>
                <a:latin typeface="Segoe Pro Semibold" panose="020B0702040504020203" pitchFamily="34" charset="0"/>
                <a:ea typeface="Segoe UI" pitchFamily="34" charset="0"/>
                <a:cs typeface="Segoe UI" pitchFamily="34" charset="0"/>
              </a:rPr>
              <a:t>prediction model</a:t>
            </a:r>
          </a:p>
        </p:txBody>
      </p:sp>
      <p:sp>
        <p:nvSpPr>
          <p:cNvPr id="2" name="Title 1"/>
          <p:cNvSpPr>
            <a:spLocks noGrp="1"/>
          </p:cNvSpPr>
          <p:nvPr>
            <p:ph type="title"/>
          </p:nvPr>
        </p:nvSpPr>
        <p:spPr>
          <a:xfrm>
            <a:off x="269754" y="291994"/>
            <a:ext cx="11654187" cy="899409"/>
          </a:xfrm>
        </p:spPr>
        <p:txBody>
          <a:bodyPr/>
          <a:lstStyle/>
          <a:p>
            <a:r>
              <a:rPr lang="en-US" dirty="0">
                <a:solidFill>
                  <a:schemeClr val="bg1"/>
                </a:solidFill>
              </a:rPr>
              <a:t>Employee Attribution Model</a:t>
            </a:r>
          </a:p>
        </p:txBody>
      </p:sp>
      <p:sp>
        <p:nvSpPr>
          <p:cNvPr id="3" name="AutoShape 40" descr="Story logo"/>
          <p:cNvSpPr>
            <a:spLocks noChangeAspect="1" noChangeArrowheads="1"/>
          </p:cNvSpPr>
          <p:nvPr/>
        </p:nvSpPr>
        <p:spPr bwMode="auto">
          <a:xfrm>
            <a:off x="62252" y="-133354"/>
            <a:ext cx="298808" cy="29880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89642" tIns="44821" rIns="89642" bIns="44821"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dirty="0">
              <a:ln>
                <a:noFill/>
              </a:ln>
              <a:solidFill>
                <a:srgbClr val="505050"/>
              </a:solidFill>
              <a:effectLst/>
              <a:uLnTx/>
              <a:uFillTx/>
              <a:latin typeface="Segoe UI"/>
              <a:ea typeface="+mn-ea"/>
              <a:cs typeface="+mn-cs"/>
            </a:endParaRPr>
          </a:p>
        </p:txBody>
      </p:sp>
      <p:pic>
        <p:nvPicPr>
          <p:cNvPr id="4" name="Picture 3">
            <a:extLst>
              <a:ext uri="{FF2B5EF4-FFF2-40B4-BE49-F238E27FC236}">
                <a16:creationId xmlns:a16="http://schemas.microsoft.com/office/drawing/2014/main" id="{4C8B457C-C9F7-4BD8-A26D-6C5B886875AB}"/>
              </a:ext>
            </a:extLst>
          </p:cNvPr>
          <p:cNvPicPr>
            <a:picLocks noChangeAspect="1"/>
          </p:cNvPicPr>
          <p:nvPr/>
        </p:nvPicPr>
        <p:blipFill>
          <a:blip r:embed="rId8"/>
          <a:stretch>
            <a:fillRect/>
          </a:stretch>
        </p:blipFill>
        <p:spPr>
          <a:xfrm>
            <a:off x="635380" y="2169565"/>
            <a:ext cx="4520919" cy="3710272"/>
          </a:xfrm>
          <a:prstGeom prst="rect">
            <a:avLst/>
          </a:prstGeom>
        </p:spPr>
      </p:pic>
    </p:spTree>
    <p:extLst>
      <p:ext uri="{BB962C8B-B14F-4D97-AF65-F5344CB8AC3E}">
        <p14:creationId xmlns:p14="http://schemas.microsoft.com/office/powerpoint/2010/main" val="8497600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235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8FB8219-E90C-45AA-BA19-F18792D8479E}"/>
              </a:ext>
            </a:extLst>
          </p:cNvPr>
          <p:cNvPicPr>
            <a:picLocks noChangeAspect="1"/>
          </p:cNvPicPr>
          <p:nvPr/>
        </p:nvPicPr>
        <p:blipFill>
          <a:blip r:embed="rId3"/>
          <a:stretch>
            <a:fillRect/>
          </a:stretch>
        </p:blipFill>
        <p:spPr>
          <a:xfrm>
            <a:off x="1777344" y="643467"/>
            <a:ext cx="8637312" cy="5571066"/>
          </a:xfrm>
          <a:prstGeom prst="rect">
            <a:avLst/>
          </a:prstGeom>
        </p:spPr>
      </p:pic>
    </p:spTree>
    <p:extLst>
      <p:ext uri="{BB962C8B-B14F-4D97-AF65-F5344CB8AC3E}">
        <p14:creationId xmlns:p14="http://schemas.microsoft.com/office/powerpoint/2010/main" val="688570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8965D9-4280-47CC-B23E-DECFE567E34A}"/>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18466" r="19298" b="-1"/>
          <a:stretch/>
        </p:blipFill>
        <p:spPr>
          <a:xfrm>
            <a:off x="5797543" y="10"/>
            <a:ext cx="6394152" cy="6857990"/>
          </a:xfrm>
          <a:prstGeom prst="rect">
            <a:avLst/>
          </a:prstGeom>
        </p:spPr>
      </p:pic>
      <p:sp>
        <p:nvSpPr>
          <p:cNvPr id="21" name="Rectangle 20">
            <a:extLst>
              <a:ext uri="{FF2B5EF4-FFF2-40B4-BE49-F238E27FC236}">
                <a16:creationId xmlns:a16="http://schemas.microsoft.com/office/drawing/2014/main" id="{13CDDB9A-B476-453A-A2EA-286DDFD643E6}"/>
              </a:ext>
            </a:extLst>
          </p:cNvPr>
          <p:cNvSpPr/>
          <p:nvPr/>
        </p:nvSpPr>
        <p:spPr bwMode="auto">
          <a:xfrm>
            <a:off x="0" y="486"/>
            <a:ext cx="5797543" cy="6857027"/>
          </a:xfrm>
          <a:prstGeom prst="rect">
            <a:avLst/>
          </a:prstGeom>
          <a:solidFill>
            <a:schemeClr val="bg1">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endParaRPr lang="en-US" sz="2353">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22" name="Title 1">
            <a:extLst>
              <a:ext uri="{FF2B5EF4-FFF2-40B4-BE49-F238E27FC236}">
                <a16:creationId xmlns:a16="http://schemas.microsoft.com/office/drawing/2014/main" id="{FC622BFF-094F-4FF3-A372-71F6C91BC93D}"/>
              </a:ext>
            </a:extLst>
          </p:cNvPr>
          <p:cNvSpPr txBox="1">
            <a:spLocks/>
          </p:cNvSpPr>
          <p:nvPr/>
        </p:nvSpPr>
        <p:spPr>
          <a:xfrm>
            <a:off x="426427" y="165462"/>
            <a:ext cx="6549559" cy="739238"/>
          </a:xfrm>
          <a:prstGeom prst="rect">
            <a:avLst/>
          </a:prstGeom>
        </p:spPr>
        <p:txBody>
          <a:bodyPr vert="horz" wrap="square" lIns="0" tIns="161356" rIns="0" bIns="0" rtlCol="0" anchor="t">
            <a:noAutofit/>
          </a:bodyPr>
          <a:lstStyle>
            <a:lvl1pPr algn="l" defTabSz="932742" rtl="0" eaLnBrk="1" latinLnBrk="0" hangingPunct="1">
              <a:lnSpc>
                <a:spcPct val="90000"/>
              </a:lnSpc>
              <a:spcBef>
                <a:spcPct val="0"/>
              </a:spcBef>
              <a:buNone/>
              <a:defRPr lang="en-US" sz="3200" b="0" kern="1200" cap="none" spc="-150" baseline="0">
                <a:ln w="3175">
                  <a:noFill/>
                </a:ln>
                <a:solidFill>
                  <a:srgbClr val="000000"/>
                </a:solidFill>
                <a:effectLst/>
                <a:latin typeface="+mj-lt"/>
                <a:ea typeface="+mn-ea"/>
                <a:cs typeface="Segoe UI" pitchFamily="34" charset="0"/>
              </a:defRPr>
            </a:lvl1pPr>
          </a:lstStyle>
          <a:p>
            <a:pPr lvl="0" defTabSz="913927" fontAlgn="base">
              <a:lnSpc>
                <a:spcPct val="100000"/>
              </a:lnSpc>
              <a:spcBef>
                <a:spcPts val="196"/>
              </a:spcBef>
              <a:spcAft>
                <a:spcPct val="0"/>
              </a:spcAft>
              <a:defRPr/>
            </a:pPr>
            <a:r>
              <a:rPr lang="en-IN" sz="2400" spc="0" dirty="0">
                <a:ln>
                  <a:noFill/>
                </a:ln>
                <a:solidFill>
                  <a:schemeClr val="tx1"/>
                </a:solidFill>
                <a:latin typeface="Segoe Pro Semibold" panose="020B0702040504020203" pitchFamily="34" charset="0"/>
                <a:ea typeface="Segoe UI" pitchFamily="34" charset="0"/>
              </a:rPr>
              <a:t>Results </a:t>
            </a:r>
            <a:r>
              <a:rPr lang="en-IN" sz="2400" dirty="0">
                <a:solidFill>
                  <a:schemeClr val="tx1"/>
                </a:solidFill>
                <a:latin typeface="Segoe Pro Semibold" panose="020B0702040504020203" pitchFamily="34" charset="0"/>
                <a:ea typeface="Segoe UI" pitchFamily="34" charset="0"/>
              </a:rPr>
              <a:t>from Linear Regression Model</a:t>
            </a:r>
            <a:endParaRPr lang="en-IN" sz="2400" spc="0" dirty="0">
              <a:ln>
                <a:noFill/>
              </a:ln>
              <a:solidFill>
                <a:schemeClr val="tx1"/>
              </a:solidFill>
              <a:latin typeface="Segoe Pro Semibold" panose="020B0702040504020203" pitchFamily="34" charset="0"/>
              <a:ea typeface="Segoe UI" pitchFamily="34" charset="0"/>
            </a:endParaRPr>
          </a:p>
        </p:txBody>
      </p:sp>
      <p:cxnSp>
        <p:nvCxnSpPr>
          <p:cNvPr id="23" name="Straight Connector 22">
            <a:extLst>
              <a:ext uri="{FF2B5EF4-FFF2-40B4-BE49-F238E27FC236}">
                <a16:creationId xmlns:a16="http://schemas.microsoft.com/office/drawing/2014/main" id="{2FA5D430-7C49-400E-AA88-447378210E01}"/>
              </a:ext>
            </a:extLst>
          </p:cNvPr>
          <p:cNvCxnSpPr>
            <a:cxnSpLocks/>
          </p:cNvCxnSpPr>
          <p:nvPr/>
        </p:nvCxnSpPr>
        <p:spPr>
          <a:xfrm>
            <a:off x="2884317" y="1226762"/>
            <a:ext cx="0" cy="5061521"/>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6FD21CCF-185D-4994-BAC6-E1E1AA5CB3C9}"/>
              </a:ext>
            </a:extLst>
          </p:cNvPr>
          <p:cNvCxnSpPr>
            <a:cxnSpLocks/>
          </p:cNvCxnSpPr>
          <p:nvPr/>
        </p:nvCxnSpPr>
        <p:spPr>
          <a:xfrm flipV="1">
            <a:off x="-728400" y="3625887"/>
            <a:ext cx="6449889" cy="1"/>
          </a:xfrm>
          <a:prstGeom prst="line">
            <a:avLst/>
          </a:prstGeom>
          <a:ln>
            <a:solidFill>
              <a:schemeClr val="bg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C2B49C77-AFA1-47FB-B408-BB63116CF0FF}"/>
              </a:ext>
            </a:extLst>
          </p:cNvPr>
          <p:cNvSpPr/>
          <p:nvPr/>
        </p:nvSpPr>
        <p:spPr>
          <a:xfrm>
            <a:off x="419156" y="1038003"/>
            <a:ext cx="2162408"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90%</a:t>
            </a:r>
          </a:p>
        </p:txBody>
      </p:sp>
      <p:sp>
        <p:nvSpPr>
          <p:cNvPr id="26" name="Rectangle 25">
            <a:extLst>
              <a:ext uri="{FF2B5EF4-FFF2-40B4-BE49-F238E27FC236}">
                <a16:creationId xmlns:a16="http://schemas.microsoft.com/office/drawing/2014/main" id="{87252F21-93FA-49D7-A0B0-E6430CDA08C9}"/>
              </a:ext>
            </a:extLst>
          </p:cNvPr>
          <p:cNvSpPr/>
          <p:nvPr/>
        </p:nvSpPr>
        <p:spPr>
          <a:xfrm>
            <a:off x="426427" y="2518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R-Squared</a:t>
            </a:r>
          </a:p>
        </p:txBody>
      </p:sp>
      <p:sp>
        <p:nvSpPr>
          <p:cNvPr id="27" name="Rectangle 26">
            <a:extLst>
              <a:ext uri="{FF2B5EF4-FFF2-40B4-BE49-F238E27FC236}">
                <a16:creationId xmlns:a16="http://schemas.microsoft.com/office/drawing/2014/main" id="{500E7E57-36BA-427B-8B30-A0CBB55DA4D4}"/>
              </a:ext>
            </a:extLst>
          </p:cNvPr>
          <p:cNvSpPr/>
          <p:nvPr/>
        </p:nvSpPr>
        <p:spPr>
          <a:xfrm>
            <a:off x="2991946" y="1038003"/>
            <a:ext cx="2805596"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$1,312</a:t>
            </a:r>
          </a:p>
        </p:txBody>
      </p:sp>
      <p:sp>
        <p:nvSpPr>
          <p:cNvPr id="28" name="Rectangle 27">
            <a:extLst>
              <a:ext uri="{FF2B5EF4-FFF2-40B4-BE49-F238E27FC236}">
                <a16:creationId xmlns:a16="http://schemas.microsoft.com/office/drawing/2014/main" id="{9FD56CF4-394D-4A2C-8EA0-5B11DF987F0D}"/>
              </a:ext>
            </a:extLst>
          </p:cNvPr>
          <p:cNvSpPr/>
          <p:nvPr/>
        </p:nvSpPr>
        <p:spPr>
          <a:xfrm>
            <a:off x="3642405" y="2518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Root Mean Squared-Error</a:t>
            </a:r>
          </a:p>
        </p:txBody>
      </p:sp>
      <p:sp>
        <p:nvSpPr>
          <p:cNvPr id="30" name="Rectangle 29">
            <a:extLst>
              <a:ext uri="{FF2B5EF4-FFF2-40B4-BE49-F238E27FC236}">
                <a16:creationId xmlns:a16="http://schemas.microsoft.com/office/drawing/2014/main" id="{D658FD09-1456-41A3-9093-B4D430D628A3}"/>
              </a:ext>
            </a:extLst>
          </p:cNvPr>
          <p:cNvSpPr/>
          <p:nvPr/>
        </p:nvSpPr>
        <p:spPr>
          <a:xfrm>
            <a:off x="3076867" y="4116030"/>
            <a:ext cx="264204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Predictor Variables:</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Job Level</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Job Role</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Attrition</a:t>
            </a:r>
          </a:p>
          <a:p>
            <a:pPr marL="457200" lvl="3" indent="-457200" defTabSz="931506" fontAlgn="base">
              <a:lnSpc>
                <a:spcPct val="90000"/>
              </a:lnSpc>
              <a:buAutoNum type="arabicPeriod"/>
              <a:defRPr/>
            </a:pPr>
            <a:r>
              <a:rPr lang="en-US" sz="2400" dirty="0">
                <a:solidFill>
                  <a:schemeClr val="accent5"/>
                </a:solidFill>
                <a:latin typeface="+mj-lt"/>
                <a:ea typeface="ＭＳ Ｐゴシック" charset="0"/>
                <a:cs typeface="Segoe UI Semibold" panose="020B0702040204020203" pitchFamily="34" charset="0"/>
              </a:rPr>
              <a:t>Total Working </a:t>
            </a:r>
            <a:r>
              <a:rPr lang="en-US" sz="2400" dirty="0" err="1">
                <a:solidFill>
                  <a:schemeClr val="accent5"/>
                </a:solidFill>
                <a:latin typeface="+mj-lt"/>
                <a:ea typeface="ＭＳ Ｐゴシック" charset="0"/>
                <a:cs typeface="Segoe UI Semibold" panose="020B0702040204020203" pitchFamily="34" charset="0"/>
              </a:rPr>
              <a:t>Yrs</a:t>
            </a:r>
            <a:r>
              <a:rPr lang="en-US" sz="2400" dirty="0">
                <a:solidFill>
                  <a:schemeClr val="accent5"/>
                </a:solidFill>
                <a:latin typeface="+mj-lt"/>
                <a:ea typeface="ＭＳ Ｐゴシック" charset="0"/>
                <a:cs typeface="Segoe UI Semibold" panose="020B0702040204020203" pitchFamily="34" charset="0"/>
              </a:rPr>
              <a:t> (Log)</a:t>
            </a:r>
          </a:p>
          <a:p>
            <a:pPr marL="0" lvl="3" defTabSz="931506" fontAlgn="base">
              <a:lnSpc>
                <a:spcPct val="90000"/>
              </a:lnSpc>
              <a:defRPr/>
            </a:pPr>
            <a:endParaRPr lang="en-US" sz="2400" dirty="0">
              <a:solidFill>
                <a:schemeClr val="accent5"/>
              </a:solidFill>
              <a:latin typeface="+mj-lt"/>
              <a:ea typeface="ＭＳ Ｐゴシック" charset="0"/>
              <a:cs typeface="Segoe UI Semibold" panose="020B0702040204020203" pitchFamily="34" charset="0"/>
            </a:endParaRPr>
          </a:p>
        </p:txBody>
      </p:sp>
      <p:sp>
        <p:nvSpPr>
          <p:cNvPr id="31" name="Rectangle 30">
            <a:extLst>
              <a:ext uri="{FF2B5EF4-FFF2-40B4-BE49-F238E27FC236}">
                <a16:creationId xmlns:a16="http://schemas.microsoft.com/office/drawing/2014/main" id="{62E8A30D-A785-4B5D-AA17-C19E19F5871D}"/>
              </a:ext>
            </a:extLst>
          </p:cNvPr>
          <p:cNvSpPr/>
          <p:nvPr/>
        </p:nvSpPr>
        <p:spPr>
          <a:xfrm>
            <a:off x="171453" y="3895003"/>
            <a:ext cx="2605236" cy="905051"/>
          </a:xfrm>
          <a:prstGeom prst="rect">
            <a:avLst/>
          </a:prstGeom>
        </p:spPr>
        <p:txBody>
          <a:bodyPr wrap="square" lIns="0" anchor="t" anchorCtr="0">
            <a:noAutofit/>
          </a:bodyPr>
          <a:lstStyle/>
          <a:p>
            <a:pPr marL="0" lvl="3" defTabSz="931506" fontAlgn="base">
              <a:lnSpc>
                <a:spcPct val="90000"/>
              </a:lnSpc>
              <a:spcBef>
                <a:spcPts val="1800"/>
              </a:spcBef>
              <a:defRPr/>
            </a:pPr>
            <a:r>
              <a:rPr lang="en-US" sz="8000" spc="-147" dirty="0">
                <a:solidFill>
                  <a:schemeClr val="accent5"/>
                </a:solidFill>
                <a:latin typeface="+mj-lt"/>
                <a:ea typeface="ＭＳ Ｐゴシック" charset="0"/>
                <a:cs typeface="Segoe UI Semibold" panose="020B0702040204020203" pitchFamily="34" charset="0"/>
              </a:rPr>
              <a:t>-1877</a:t>
            </a:r>
          </a:p>
        </p:txBody>
      </p:sp>
      <p:sp>
        <p:nvSpPr>
          <p:cNvPr id="32" name="Rectangle 31">
            <a:extLst>
              <a:ext uri="{FF2B5EF4-FFF2-40B4-BE49-F238E27FC236}">
                <a16:creationId xmlns:a16="http://schemas.microsoft.com/office/drawing/2014/main" id="{C0A324CD-9C0D-4EA2-84B9-A7782C78198D}"/>
              </a:ext>
            </a:extLst>
          </p:cNvPr>
          <p:cNvSpPr/>
          <p:nvPr/>
        </p:nvSpPr>
        <p:spPr>
          <a:xfrm>
            <a:off x="426427" y="5375529"/>
            <a:ext cx="2262755" cy="1368048"/>
          </a:xfrm>
          <a:prstGeom prst="rect">
            <a:avLst/>
          </a:prstGeom>
        </p:spPr>
        <p:txBody>
          <a:bodyPr wrap="square" anchor="t" anchorCtr="0">
            <a:noAutofit/>
          </a:bodyPr>
          <a:lstStyle/>
          <a:p>
            <a:pPr marL="0" lvl="3" defTabSz="931506" fontAlgn="base">
              <a:lnSpc>
                <a:spcPct val="90000"/>
              </a:lnSpc>
              <a:defRPr/>
            </a:pPr>
            <a:r>
              <a:rPr lang="en-US" sz="2400" dirty="0">
                <a:solidFill>
                  <a:schemeClr val="accent5"/>
                </a:solidFill>
                <a:latin typeface="+mj-lt"/>
                <a:ea typeface="ＭＳ Ｐゴシック" charset="0"/>
                <a:cs typeface="Segoe UI Semibold" panose="020B0702040204020203" pitchFamily="34" charset="0"/>
              </a:rPr>
              <a:t>Akaike information criterion (AIC)</a:t>
            </a:r>
          </a:p>
        </p:txBody>
      </p:sp>
    </p:spTree>
    <p:extLst>
      <p:ext uri="{BB962C8B-B14F-4D97-AF65-F5344CB8AC3E}">
        <p14:creationId xmlns:p14="http://schemas.microsoft.com/office/powerpoint/2010/main" val="130114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barn(outHorizontal)">
                                      <p:cBhvr>
                                        <p:cTn id="7" dur="500"/>
                                        <p:tgtEl>
                                          <p:spTgt spid="23"/>
                                        </p:tgtEl>
                                      </p:cBhvr>
                                    </p:animEffect>
                                  </p:childTnLst>
                                </p:cTn>
                              </p:par>
                              <p:par>
                                <p:cTn id="8" presetID="16" presetClass="entr" presetSubtype="37"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barn(outVertical)">
                                      <p:cBhvr>
                                        <p:cTn id="1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487"/>
            <a:ext cx="12184961" cy="6857027"/>
          </a:xfrm>
          <a:prstGeom prst="rect">
            <a:avLst/>
          </a:prstGeom>
        </p:spPr>
      </p:pic>
      <p:sp>
        <p:nvSpPr>
          <p:cNvPr id="2" name="Rectangle 1"/>
          <p:cNvSpPr/>
          <p:nvPr/>
        </p:nvSpPr>
        <p:spPr>
          <a:xfrm>
            <a:off x="340347" y="4118556"/>
            <a:ext cx="3092042" cy="1206421"/>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Employee Attrition </a:t>
            </a:r>
            <a:r>
              <a:rPr lang="en-US" sz="1568" dirty="0">
                <a:solidFill>
                  <a:srgbClr val="FFFFFF"/>
                </a:solidFill>
                <a:ea typeface="Segoe UI" panose="020B0502040204020203" pitchFamily="34" charset="0"/>
                <a:cs typeface="Segoe UI" panose="020B0502040204020203" pitchFamily="34" charset="0"/>
              </a:rPr>
              <a:t> - key indicators for employee turnover were employees working overtime, lower Salary and a decrease in job involvement. </a:t>
            </a:r>
          </a:p>
        </p:txBody>
      </p:sp>
      <p:cxnSp>
        <p:nvCxnSpPr>
          <p:cNvPr id="3" name="Straight Connector 2"/>
          <p:cNvCxnSpPr/>
          <p:nvPr/>
        </p:nvCxnSpPr>
        <p:spPr>
          <a:xfrm>
            <a:off x="340639"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 name="Rectangle 3"/>
          <p:cNvSpPr/>
          <p:nvPr/>
        </p:nvSpPr>
        <p:spPr>
          <a:xfrm>
            <a:off x="4413896" y="4118557"/>
            <a:ext cx="3092042" cy="738664"/>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Monthly Income Prediction –</a:t>
            </a:r>
            <a:r>
              <a:rPr lang="en-US" sz="1568" dirty="0">
                <a:solidFill>
                  <a:srgbClr val="FFFFFF"/>
                </a:solidFill>
                <a:ea typeface="Segoe UI" charset="0"/>
                <a:cs typeface="Segoe UI" charset="0"/>
              </a:rPr>
              <a:t> </a:t>
            </a:r>
            <a:r>
              <a:rPr lang="en-US" sz="1600" dirty="0" err="1"/>
              <a:t>J</a:t>
            </a:r>
            <a:r>
              <a:rPr lang="en-US" sz="1600" dirty="0" err="1">
                <a:solidFill>
                  <a:schemeClr val="bg1"/>
                </a:solidFill>
              </a:rPr>
              <a:t>Job</a:t>
            </a:r>
            <a:r>
              <a:rPr lang="en-US" sz="1600" dirty="0">
                <a:solidFill>
                  <a:schemeClr val="bg1"/>
                </a:solidFill>
              </a:rPr>
              <a:t> Role and Job Level were key to predicting salary</a:t>
            </a:r>
            <a:endParaRPr lang="en-US" sz="1568" dirty="0">
              <a:solidFill>
                <a:schemeClr val="bg1"/>
              </a:solidFill>
              <a:ea typeface="Segoe UI" charset="0"/>
              <a:cs typeface="Segoe UI" charset="0"/>
            </a:endParaRPr>
          </a:p>
        </p:txBody>
      </p:sp>
      <p:cxnSp>
        <p:nvCxnSpPr>
          <p:cNvPr id="5" name="Straight Connector 4"/>
          <p:cNvCxnSpPr/>
          <p:nvPr/>
        </p:nvCxnSpPr>
        <p:spPr>
          <a:xfrm>
            <a:off x="4414188"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 name="Rectangle 5"/>
          <p:cNvSpPr/>
          <p:nvPr/>
        </p:nvSpPr>
        <p:spPr>
          <a:xfrm>
            <a:off x="8505738" y="4118556"/>
            <a:ext cx="3293282" cy="965136"/>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Age and Gender -  </a:t>
            </a:r>
            <a:r>
              <a:rPr lang="en-US" sz="1568" dirty="0">
                <a:solidFill>
                  <a:srgbClr val="FFFFFF"/>
                </a:solidFill>
                <a:ea typeface="Segoe UI" charset="0"/>
                <a:cs typeface="Segoe UI" charset="0"/>
              </a:rPr>
              <a:t> with continued practice, Age and Gender were indicated to not be key factors in predicting Salary and Turnover.</a:t>
            </a:r>
          </a:p>
        </p:txBody>
      </p:sp>
      <p:cxnSp>
        <p:nvCxnSpPr>
          <p:cNvPr id="7" name="Straight Connector 6"/>
          <p:cNvCxnSpPr/>
          <p:nvPr/>
        </p:nvCxnSpPr>
        <p:spPr>
          <a:xfrm>
            <a:off x="8506031" y="3900604"/>
            <a:ext cx="512243" cy="0"/>
          </a:xfrm>
          <a:prstGeom prst="line">
            <a:avLst/>
          </a:prstGeom>
          <a:ln w="12700">
            <a:solidFill>
              <a:schemeClr val="bg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9" name="Title 5">
            <a:extLst>
              <a:ext uri="{FF2B5EF4-FFF2-40B4-BE49-F238E27FC236}">
                <a16:creationId xmlns:a16="http://schemas.microsoft.com/office/drawing/2014/main" id="{7D5A1079-E7AF-4F2D-A8C7-2E19B5EF5B06}"/>
              </a:ext>
            </a:extLst>
          </p:cNvPr>
          <p:cNvSpPr txBox="1">
            <a:spLocks/>
          </p:cNvSpPr>
          <p:nvPr/>
        </p:nvSpPr>
        <p:spPr>
          <a:xfrm>
            <a:off x="143180" y="275950"/>
            <a:ext cx="11655840" cy="899537"/>
          </a:xfrm>
          <a:prstGeom prst="rect">
            <a:avLst/>
          </a:prstGeom>
        </p:spPr>
        <p:txBody>
          <a:bodyPr anchor="t"/>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defTabSz="914367">
              <a:defRPr/>
            </a:pPr>
            <a:r>
              <a:rPr lang="en-US" sz="4313" spc="-100" dirty="0">
                <a:solidFill>
                  <a:srgbClr val="FFFFFF"/>
                </a:solidFill>
              </a:rPr>
              <a:t>Recap: 2019 Employee Report</a:t>
            </a:r>
            <a:endParaRPr lang="en-US" sz="4313" spc="-100" dirty="0">
              <a:gradFill>
                <a:gsLst>
                  <a:gs pos="1250">
                    <a:srgbClr val="353535"/>
                  </a:gs>
                  <a:gs pos="100000">
                    <a:srgbClr val="353535"/>
                  </a:gs>
                </a:gsLst>
                <a:lin ang="5400000" scaled="0"/>
              </a:gradFill>
            </a:endParaRPr>
          </a:p>
        </p:txBody>
      </p:sp>
      <p:sp>
        <p:nvSpPr>
          <p:cNvPr id="10" name="Rectangle 9">
            <a:extLst>
              <a:ext uri="{FF2B5EF4-FFF2-40B4-BE49-F238E27FC236}">
                <a16:creationId xmlns:a16="http://schemas.microsoft.com/office/drawing/2014/main" id="{6AC03832-EEF1-4395-A152-A2156F11DB48}"/>
              </a:ext>
            </a:extLst>
          </p:cNvPr>
          <p:cNvSpPr/>
          <p:nvPr/>
        </p:nvSpPr>
        <p:spPr>
          <a:xfrm>
            <a:off x="427343" y="6094544"/>
            <a:ext cx="11655840" cy="246221"/>
          </a:xfrm>
          <a:prstGeom prst="rect">
            <a:avLst/>
          </a:prstGeom>
        </p:spPr>
        <p:txBody>
          <a:bodyPr wrap="square" lIns="0" tIns="0" rIns="0" bIns="0">
            <a:spAutoFit/>
          </a:bodyPr>
          <a:lstStyle/>
          <a:p>
            <a:pPr defTabSz="914367">
              <a:spcBef>
                <a:spcPts val="1765"/>
              </a:spcBef>
              <a:defRPr/>
            </a:pPr>
            <a:r>
              <a:rPr lang="en-US" sz="1568" b="1" dirty="0">
                <a:solidFill>
                  <a:srgbClr val="FFFFFF"/>
                </a:solidFill>
                <a:ea typeface="Segoe UI" charset="0"/>
                <a:cs typeface="Segoe UI" charset="0"/>
              </a:rPr>
              <a:t>2019 Employee Report – </a:t>
            </a:r>
            <a:r>
              <a:rPr lang="en-US" sz="1568" dirty="0">
                <a:solidFill>
                  <a:srgbClr val="FFFFFF"/>
                </a:solidFill>
                <a:ea typeface="Segoe UI" charset="0"/>
                <a:cs typeface="Segoe UI" charset="0"/>
              </a:rPr>
              <a:t>For more information please refer to </a:t>
            </a:r>
            <a:r>
              <a:rPr lang="en-US" sz="1600" dirty="0">
                <a:solidFill>
                  <a:schemeClr val="accent2"/>
                </a:solidFill>
                <a:hlinkClick r:id="rId4">
                  <a:extLst>
                    <a:ext uri="{A12FA001-AC4F-418D-AE19-62706E023703}">
                      <ahyp:hlinkClr xmlns:ahyp="http://schemas.microsoft.com/office/drawing/2018/hyperlinkcolor" val="tx"/>
                    </a:ext>
                  </a:extLst>
                </a:hlinkClick>
              </a:rPr>
              <a:t>https://github.com/naivelogic/MSDS/tree/master/CaseStudy2</a:t>
            </a:r>
            <a:endParaRPr lang="en-US" sz="1600" dirty="0">
              <a:solidFill>
                <a:schemeClr val="accent2"/>
              </a:solidFill>
            </a:endParaRPr>
          </a:p>
        </p:txBody>
      </p:sp>
    </p:spTree>
    <p:extLst>
      <p:ext uri="{BB962C8B-B14F-4D97-AF65-F5344CB8AC3E}">
        <p14:creationId xmlns:p14="http://schemas.microsoft.com/office/powerpoint/2010/main" val="40045166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Placeholder 2" descr="A group of people posing for the camera&#10;&#10;Description automatically generated">
            <a:extLst>
              <a:ext uri="{FF2B5EF4-FFF2-40B4-BE49-F238E27FC236}">
                <a16:creationId xmlns:a16="http://schemas.microsoft.com/office/drawing/2014/main" id="{5529FCE8-AA86-4579-8EFE-289C2295020D}"/>
              </a:ext>
            </a:extLst>
          </p:cNvPr>
          <p:cNvPicPr>
            <a:picLocks noChangeAspect="1"/>
          </p:cNvPicPr>
          <p:nvPr/>
        </p:nvPicPr>
        <p:blipFill rotWithShape="1">
          <a:blip r:embed="rId3">
            <a:alphaModFix/>
            <a:extLst>
              <a:ext uri="{28A0092B-C50C-407E-A947-70E740481C1C}">
                <a14:useLocalDpi xmlns:a14="http://schemas.microsoft.com/office/drawing/2010/main" val="0"/>
              </a:ext>
            </a:extLst>
          </a:blip>
          <a:srcRect l="18883" r="18881" b="-1"/>
          <a:stretch/>
        </p:blipFill>
        <p:spPr>
          <a:xfrm>
            <a:off x="5797543" y="10"/>
            <a:ext cx="6394152" cy="6857990"/>
          </a:xfrm>
          <a:prstGeom prst="rect">
            <a:avLst/>
          </a:prstGeom>
        </p:spPr>
      </p:pic>
      <p:pic>
        <p:nvPicPr>
          <p:cNvPr id="9" name="Picture 8">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6" name="Shape 700">
            <a:extLst>
              <a:ext uri="{FF2B5EF4-FFF2-40B4-BE49-F238E27FC236}">
                <a16:creationId xmlns:a16="http://schemas.microsoft.com/office/drawing/2014/main" id="{224F9C51-389C-4F44-96E8-C31DDB473276}"/>
              </a:ext>
            </a:extLst>
          </p:cNvPr>
          <p:cNvSpPr txBox="1">
            <a:spLocks/>
          </p:cNvSpPr>
          <p:nvPr/>
        </p:nvSpPr>
        <p:spPr>
          <a:xfrm>
            <a:off x="213526" y="246710"/>
            <a:ext cx="8256104" cy="659752"/>
          </a:xfrm>
          <a:prstGeom prst="rect">
            <a:avLst/>
          </a:prstGeom>
        </p:spPr>
        <p:txBody>
          <a:bodyPr vert="horz" lIns="0" tIns="0" rIns="0" bIns="0" rtlCol="0" anchor="t" anchorCtr="0">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800" b="1" dirty="0">
                <a:solidFill>
                  <a:schemeClr val="accent2"/>
                </a:solidFill>
                <a:latin typeface="+mn-lt"/>
                <a:ea typeface="Oswald Regular"/>
                <a:cs typeface="Oswald Regular"/>
                <a:sym typeface="Oswald Regular"/>
                <a:rtl val="0"/>
              </a:rPr>
              <a:t>OVERTIME WORKERS </a:t>
            </a:r>
            <a:r>
              <a:rPr lang="en-US" sz="4800" b="1" dirty="0">
                <a:solidFill>
                  <a:schemeClr val="accent1"/>
                </a:solidFill>
                <a:latin typeface="+mn-lt"/>
                <a:ea typeface="Oswald Regular"/>
                <a:cs typeface="Oswald Regular"/>
                <a:sym typeface="Oswald Regular"/>
                <a:rtl val="0"/>
              </a:rPr>
              <a:t>MOST</a:t>
            </a:r>
          </a:p>
          <a:p>
            <a:pPr defTabSz="205743">
              <a:defRPr sz="1800">
                <a:solidFill>
                  <a:srgbClr val="000000"/>
                </a:solidFill>
              </a:defRPr>
            </a:pPr>
            <a:r>
              <a:rPr lang="en-US" sz="4800" b="1" dirty="0">
                <a:solidFill>
                  <a:schemeClr val="accent1"/>
                </a:solidFill>
                <a:latin typeface="+mn-lt"/>
                <a:ea typeface="Oswald Regular"/>
                <a:cs typeface="Oswald Regular"/>
                <a:sym typeface="Oswald Regular"/>
                <a:rtl val="0"/>
              </a:rPr>
              <a:t>IMPORTANT ATTRITION INDICATOR...</a:t>
            </a:r>
            <a:endParaRPr lang="en-US" sz="4800" b="1" dirty="0">
              <a:solidFill>
                <a:schemeClr val="accent1"/>
              </a:solidFill>
              <a:latin typeface="+mn-lt"/>
              <a:ea typeface="Oswald Regular"/>
              <a:cs typeface="Oswald Regular"/>
              <a:sym typeface="Oswald Regular"/>
            </a:endParaRPr>
          </a:p>
        </p:txBody>
      </p:sp>
      <p:sp>
        <p:nvSpPr>
          <p:cNvPr id="7" name="Subtitle 2">
            <a:extLst>
              <a:ext uri="{FF2B5EF4-FFF2-40B4-BE49-F238E27FC236}">
                <a16:creationId xmlns:a16="http://schemas.microsoft.com/office/drawing/2014/main" id="{87E801D2-75E7-4DE7-A607-C52E08F900EE}"/>
              </a:ext>
            </a:extLst>
          </p:cNvPr>
          <p:cNvSpPr txBox="1">
            <a:spLocks/>
          </p:cNvSpPr>
          <p:nvPr/>
        </p:nvSpPr>
        <p:spPr>
          <a:xfrm>
            <a:off x="213525" y="2230071"/>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employee attrition indicators in the United States</a:t>
            </a:r>
          </a:p>
        </p:txBody>
      </p:sp>
      <p:graphicFrame>
        <p:nvGraphicFramePr>
          <p:cNvPr id="8" name="Chart 701">
            <a:extLst>
              <a:ext uri="{FF2B5EF4-FFF2-40B4-BE49-F238E27FC236}">
                <a16:creationId xmlns:a16="http://schemas.microsoft.com/office/drawing/2014/main" id="{27FA26AB-D629-449C-BFEB-886F8D832265}"/>
              </a:ext>
            </a:extLst>
          </p:cNvPr>
          <p:cNvGraphicFramePr/>
          <p:nvPr>
            <p:extLst>
              <p:ext uri="{D42A27DB-BD31-4B8C-83A1-F6EECF244321}">
                <p14:modId xmlns:p14="http://schemas.microsoft.com/office/powerpoint/2010/main" val="1767682284"/>
              </p:ext>
            </p:extLst>
          </p:nvPr>
        </p:nvGraphicFramePr>
        <p:xfrm>
          <a:off x="213525" y="2801671"/>
          <a:ext cx="6064916" cy="4056329"/>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9321507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B25AC0943EA2F46914FDCCC40E0C393" ma:contentTypeVersion="13" ma:contentTypeDescription="Create a new document." ma:contentTypeScope="" ma:versionID="6245658ce73975face48477816efc9ad">
  <xsd:schema xmlns:xsd="http://www.w3.org/2001/XMLSchema" xmlns:xs="http://www.w3.org/2001/XMLSchema" xmlns:p="http://schemas.microsoft.com/office/2006/metadata/properties" xmlns:ns3="eeeecc7c-16df-4b46-a2a7-94847c79bf5d" xmlns:ns4="d8df4eb3-a9d3-45b2-8ce8-76ddf17b597d" targetNamespace="http://schemas.microsoft.com/office/2006/metadata/properties" ma:root="true" ma:fieldsID="2b3394a798d43adaef5c4b53881a7a20" ns3:_="" ns4:_="">
    <xsd:import namespace="eeeecc7c-16df-4b46-a2a7-94847c79bf5d"/>
    <xsd:import namespace="d8df4eb3-a9d3-45b2-8ce8-76ddf17b597d"/>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GenerationTime" minOccurs="0"/>
                <xsd:element ref="ns3:MediaServiceEventHashCode" minOccurs="0"/>
                <xsd:element ref="ns3:MediaServiceDateTaken" minOccurs="0"/>
                <xsd:element ref="ns3:MediaServiceLocatio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eeecc7c-16df-4b46-a2a7-94847c79bf5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DateTaken" ma:index="17" nillable="true" ma:displayName="MediaServiceDateTaken" ma:hidden="true" ma:internalName="MediaServiceDateTaken" ma:readOnly="true">
      <xsd:simpleType>
        <xsd:restriction base="dms:Text"/>
      </xsd:simpleType>
    </xsd:element>
    <xsd:element name="MediaServiceLocation" ma:index="18" nillable="true" ma:displayName="Location" ma:internalName="MediaServiceLocation"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8df4eb3-a9d3-45b2-8ce8-76ddf17b597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0EF5C67-2619-4929-9A02-EB882F9DBE9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eeecc7c-16df-4b46-a2a7-94847c79bf5d"/>
    <ds:schemaRef ds:uri="d8df4eb3-a9d3-45b2-8ce8-76ddf17b597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EA144E7-6898-4E91-9119-CC49C8617FCA}">
  <ds:schemaRefs>
    <ds:schemaRef ds:uri="http://schemas.microsoft.com/sharepoint/v3/contenttype/forms"/>
  </ds:schemaRefs>
</ds:datastoreItem>
</file>

<file path=customXml/itemProps3.xml><?xml version="1.0" encoding="utf-8"?>
<ds:datastoreItem xmlns:ds="http://schemas.openxmlformats.org/officeDocument/2006/customXml" ds:itemID="{64BFD360-D4D4-4663-AA27-18797A9707C8}">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189</TotalTime>
  <Words>514</Words>
  <Application>Microsoft Office PowerPoint</Application>
  <PresentationFormat>Widescreen</PresentationFormat>
  <Paragraphs>78</Paragraphs>
  <Slides>9</Slides>
  <Notes>9</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20" baseType="lpstr">
      <vt:lpstr>Arial</vt:lpstr>
      <vt:lpstr>Calibri</vt:lpstr>
      <vt:lpstr>Calibri Light</vt:lpstr>
      <vt:lpstr>Franklin Gothic Medium Cond</vt:lpstr>
      <vt:lpstr>Segoe Pro Semibold</vt:lpstr>
      <vt:lpstr>Segoe UI</vt:lpstr>
      <vt:lpstr>Segoe UI Light</vt:lpstr>
      <vt:lpstr>Segoe UI Semibold</vt:lpstr>
      <vt:lpstr>Segoe UI Semilight</vt:lpstr>
      <vt:lpstr>Office Theme</vt:lpstr>
      <vt:lpstr>think-cell Slide</vt:lpstr>
      <vt:lpstr>PowerPoint Presentation</vt:lpstr>
      <vt:lpstr>PowerPoint Presentation</vt:lpstr>
      <vt:lpstr>PowerPoint Presentation</vt:lpstr>
      <vt:lpstr>PowerPoint Presentation</vt:lpstr>
      <vt:lpstr>Employee Attribution Model</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Phillip Hale</dc:creator>
  <cp:lastModifiedBy>Phillip Hale</cp:lastModifiedBy>
  <cp:revision>11</cp:revision>
  <dcterms:created xsi:type="dcterms:W3CDTF">2019-08-19T14:40:54Z</dcterms:created>
  <dcterms:modified xsi:type="dcterms:W3CDTF">2019-08-19T17:50:46Z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phhale@microsoft.com</vt:lpwstr>
  </property>
  <property fmtid="{D5CDD505-2E9C-101B-9397-08002B2CF9AE}" pid="5" name="MSIP_Label_f42aa342-8706-4288-bd11-ebb85995028c_SetDate">
    <vt:lpwstr>2019-08-19T15:45:13.6739841Z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e1c6a742-ceba-400b-9354-250824c51c12</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0x010100EB25AC0943EA2F46914FDCCC40E0C393</vt:lpwstr>
  </property>
</Properties>
</file>